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19" r:id="rId2"/>
    <p:sldId id="333" r:id="rId3"/>
    <p:sldId id="791" r:id="rId4"/>
    <p:sldId id="792" r:id="rId5"/>
    <p:sldId id="793" r:id="rId6"/>
    <p:sldId id="794" r:id="rId7"/>
    <p:sldId id="795" r:id="rId8"/>
    <p:sldId id="796" r:id="rId9"/>
    <p:sldId id="797" r:id="rId10"/>
    <p:sldId id="798" r:id="rId11"/>
    <p:sldId id="799" r:id="rId12"/>
    <p:sldId id="800" r:id="rId13"/>
    <p:sldId id="801" r:id="rId14"/>
    <p:sldId id="802" r:id="rId15"/>
    <p:sldId id="803" r:id="rId16"/>
    <p:sldId id="804" r:id="rId17"/>
    <p:sldId id="805" r:id="rId18"/>
    <p:sldId id="806" r:id="rId19"/>
    <p:sldId id="807" r:id="rId20"/>
    <p:sldId id="808" r:id="rId21"/>
    <p:sldId id="809" r:id="rId22"/>
    <p:sldId id="810" r:id="rId23"/>
    <p:sldId id="811" r:id="rId24"/>
    <p:sldId id="812" r:id="rId25"/>
    <p:sldId id="813" r:id="rId26"/>
    <p:sldId id="814" r:id="rId27"/>
    <p:sldId id="815" r:id="rId28"/>
    <p:sldId id="816" r:id="rId29"/>
    <p:sldId id="817" r:id="rId30"/>
    <p:sldId id="818" r:id="rId31"/>
    <p:sldId id="819" r:id="rId32"/>
    <p:sldId id="820" r:id="rId33"/>
    <p:sldId id="821" r:id="rId34"/>
    <p:sldId id="822" r:id="rId35"/>
    <p:sldId id="823" r:id="rId36"/>
    <p:sldId id="782" r:id="rId37"/>
    <p:sldId id="824" r:id="rId38"/>
    <p:sldId id="825" r:id="rId39"/>
    <p:sldId id="826" r:id="rId40"/>
    <p:sldId id="827" r:id="rId41"/>
    <p:sldId id="828" r:id="rId42"/>
    <p:sldId id="790" r:id="rId43"/>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300"/>
    <a:srgbClr val="C5F5FF"/>
    <a:srgbClr val="FFC7FF"/>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p:restoredTop sz="94558"/>
  </p:normalViewPr>
  <p:slideViewPr>
    <p:cSldViewPr snapToGrid="0">
      <p:cViewPr varScale="1">
        <p:scale>
          <a:sx n="121" d="100"/>
          <a:sy n="121" d="100"/>
        </p:scale>
        <p:origin x="1592"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454EAAF-F758-EE40-B73F-3230427CD9A9}" type="slidenum">
              <a:rPr lang="es-ES"/>
              <a:pPr/>
              <a:t>‹#›</a:t>
            </a:fld>
            <a:endParaRPr lang="es-ES"/>
          </a:p>
        </p:txBody>
      </p:sp>
    </p:spTree>
    <p:extLst>
      <p:ext uri="{BB962C8B-B14F-4D97-AF65-F5344CB8AC3E}">
        <p14:creationId xmlns:p14="http://schemas.microsoft.com/office/powerpoint/2010/main" val="148850918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Arial"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1180608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3F19DA8-E282-4E63-9FB1-69D6A3FD6FEB}" type="slidenum">
              <a:rPr lang="en-US"/>
              <a:pPr/>
              <a:t>42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xfrm>
            <a:off x="914400" y="4343400"/>
            <a:ext cx="5029200" cy="4114800"/>
          </a:xfrm>
          <a:noFill/>
          <a:ln/>
        </p:spPr>
        <p:txBody>
          <a:bodyPr/>
          <a:lstStyle/>
          <a:p>
            <a:pPr eaLnBrk="1" hangingPunct="1"/>
            <a:endParaRPr lang="es-ES"/>
          </a:p>
        </p:txBody>
      </p:sp>
    </p:spTree>
    <p:extLst>
      <p:ext uri="{BB962C8B-B14F-4D97-AF65-F5344CB8AC3E}">
        <p14:creationId xmlns:p14="http://schemas.microsoft.com/office/powerpoint/2010/main" val="128294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0686F2E3-C5C3-A44F-A4BA-7E93651C247F}" type="slidenum">
              <a:rPr lang="es-ES"/>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DC18328-C5AF-044C-95D8-512F52270BD7}" type="slidenum">
              <a:rPr lang="es-ES"/>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8B6B23A1-D3E7-EB4B-B19D-7E6CDB3A331E}" type="slidenum">
              <a:rPr lang="es-ES"/>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2515E32-AEC1-A643-BA35-1EE2E73D4B01}" type="slidenum">
              <a:rPr lang="es-ES"/>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endParaRPr lang="es-ES"/>
          </a:p>
        </p:txBody>
      </p:sp>
      <p:sp>
        <p:nvSpPr>
          <p:cNvPr id="5" name="Marcador de pie de página 4"/>
          <p:cNvSpPr>
            <a:spLocks noGrp="1"/>
          </p:cNvSpPr>
          <p:nvPr>
            <p:ph type="ftr" sz="quarter" idx="11"/>
          </p:nvPr>
        </p:nvSpPr>
        <p:spPr/>
        <p:txBody>
          <a:bodyPr/>
          <a:lstStyle>
            <a:lvl1pPr>
              <a:defRPr/>
            </a:lvl1pPr>
          </a:lstStyle>
          <a:p>
            <a:r>
              <a:rPr lang="es-ES"/>
              <a:t>PAT04_SVM.pptx</a:t>
            </a:r>
          </a:p>
        </p:txBody>
      </p:sp>
      <p:sp>
        <p:nvSpPr>
          <p:cNvPr id="6" name="Marcador de número de diapositiva 5"/>
          <p:cNvSpPr>
            <a:spLocks noGrp="1"/>
          </p:cNvSpPr>
          <p:nvPr>
            <p:ph type="sldNum" sz="quarter" idx="12"/>
          </p:nvPr>
        </p:nvSpPr>
        <p:spPr/>
        <p:txBody>
          <a:bodyPr/>
          <a:lstStyle>
            <a:lvl1pPr>
              <a:defRPr smtClean="0"/>
            </a:lvl1pPr>
          </a:lstStyle>
          <a:p>
            <a:fld id="{BC5E8088-9268-8644-9865-B74FAC9F6CF5}" type="slidenum">
              <a:rPr lang="es-ES"/>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E239FD70-7999-2E48-92A4-EF77791B16AA}" type="slidenum">
              <a:rPr lang="es-ES"/>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lvl1pPr>
              <a:defRPr/>
            </a:lvl1pPr>
          </a:lstStyle>
          <a:p>
            <a:endParaRPr lang="es-ES"/>
          </a:p>
        </p:txBody>
      </p:sp>
      <p:sp>
        <p:nvSpPr>
          <p:cNvPr id="8" name="Marcador de pie de página 7"/>
          <p:cNvSpPr>
            <a:spLocks noGrp="1"/>
          </p:cNvSpPr>
          <p:nvPr>
            <p:ph type="ftr" sz="quarter" idx="11"/>
          </p:nvPr>
        </p:nvSpPr>
        <p:spPr/>
        <p:txBody>
          <a:bodyPr/>
          <a:lstStyle>
            <a:lvl1pPr>
              <a:defRPr/>
            </a:lvl1pPr>
          </a:lstStyle>
          <a:p>
            <a:r>
              <a:rPr lang="es-ES"/>
              <a:t>PAT04_SVM.pptx</a:t>
            </a:r>
          </a:p>
        </p:txBody>
      </p:sp>
      <p:sp>
        <p:nvSpPr>
          <p:cNvPr id="9" name="Marcador de número de diapositiva 8"/>
          <p:cNvSpPr>
            <a:spLocks noGrp="1"/>
          </p:cNvSpPr>
          <p:nvPr>
            <p:ph type="sldNum" sz="quarter" idx="12"/>
          </p:nvPr>
        </p:nvSpPr>
        <p:spPr/>
        <p:txBody>
          <a:bodyPr/>
          <a:lstStyle>
            <a:lvl1pPr>
              <a:defRPr smtClean="0"/>
            </a:lvl1pPr>
          </a:lstStyle>
          <a:p>
            <a:fld id="{A202382B-BCB7-BB4F-A774-C87D807C35F6}" type="slidenum">
              <a:rPr lang="es-ES"/>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lvl1pPr>
              <a:defRPr/>
            </a:lvl1pPr>
          </a:lstStyle>
          <a:p>
            <a:endParaRPr lang="es-ES"/>
          </a:p>
        </p:txBody>
      </p:sp>
      <p:sp>
        <p:nvSpPr>
          <p:cNvPr id="4" name="Marcador de pie de página 3"/>
          <p:cNvSpPr>
            <a:spLocks noGrp="1"/>
          </p:cNvSpPr>
          <p:nvPr>
            <p:ph type="ftr" sz="quarter" idx="11"/>
          </p:nvPr>
        </p:nvSpPr>
        <p:spPr/>
        <p:txBody>
          <a:bodyPr/>
          <a:lstStyle>
            <a:lvl1pPr>
              <a:defRPr/>
            </a:lvl1pPr>
          </a:lstStyle>
          <a:p>
            <a:r>
              <a:rPr lang="es-ES"/>
              <a:t>PAT04_SVM.pptx</a:t>
            </a:r>
          </a:p>
        </p:txBody>
      </p:sp>
      <p:sp>
        <p:nvSpPr>
          <p:cNvPr id="5" name="Marcador de número de diapositiva 4"/>
          <p:cNvSpPr>
            <a:spLocks noGrp="1"/>
          </p:cNvSpPr>
          <p:nvPr>
            <p:ph type="sldNum" sz="quarter" idx="12"/>
          </p:nvPr>
        </p:nvSpPr>
        <p:spPr/>
        <p:txBody>
          <a:bodyPr/>
          <a:lstStyle>
            <a:lvl1pPr>
              <a:defRPr smtClean="0"/>
            </a:lvl1pPr>
          </a:lstStyle>
          <a:p>
            <a:fld id="{AFB3B5F1-CC17-5F4B-B56A-50661A0F0BE9}" type="slidenum">
              <a:rPr lang="es-ES"/>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p>
        </p:txBody>
      </p:sp>
      <p:sp>
        <p:nvSpPr>
          <p:cNvPr id="3" name="Marcador de pie de página 2"/>
          <p:cNvSpPr>
            <a:spLocks noGrp="1"/>
          </p:cNvSpPr>
          <p:nvPr>
            <p:ph type="ftr" sz="quarter" idx="11"/>
          </p:nvPr>
        </p:nvSpPr>
        <p:spPr/>
        <p:txBody>
          <a:bodyPr/>
          <a:lstStyle>
            <a:lvl1pPr>
              <a:defRPr/>
            </a:lvl1pPr>
          </a:lstStyle>
          <a:p>
            <a:r>
              <a:rPr lang="es-ES"/>
              <a:t>PAT04_SVM.pptx</a:t>
            </a:r>
          </a:p>
        </p:txBody>
      </p:sp>
      <p:sp>
        <p:nvSpPr>
          <p:cNvPr id="4" name="Marcador de número de diapositiva 3"/>
          <p:cNvSpPr>
            <a:spLocks noGrp="1"/>
          </p:cNvSpPr>
          <p:nvPr>
            <p:ph type="sldNum" sz="quarter" idx="12"/>
          </p:nvPr>
        </p:nvSpPr>
        <p:spPr/>
        <p:txBody>
          <a:bodyPr/>
          <a:lstStyle>
            <a:lvl1pPr>
              <a:defRPr smtClean="0"/>
            </a:lvl1pPr>
          </a:lstStyle>
          <a:p>
            <a:fld id="{B300F683-BAE3-8443-91F0-C6B8B5466543}" type="slidenum">
              <a:rPr lang="es-ES"/>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B5C6D7FB-1458-3B4F-81B0-63373FFD9332}" type="slidenum">
              <a:rPr lang="es-ES"/>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lvl1pPr>
              <a:defRPr/>
            </a:lvl1pPr>
          </a:lstStyle>
          <a:p>
            <a:endParaRPr lang="es-ES"/>
          </a:p>
        </p:txBody>
      </p:sp>
      <p:sp>
        <p:nvSpPr>
          <p:cNvPr id="6" name="Marcador de pie de página 5"/>
          <p:cNvSpPr>
            <a:spLocks noGrp="1"/>
          </p:cNvSpPr>
          <p:nvPr>
            <p:ph type="ftr" sz="quarter" idx="11"/>
          </p:nvPr>
        </p:nvSpPr>
        <p:spPr/>
        <p:txBody>
          <a:bodyPr/>
          <a:lstStyle>
            <a:lvl1pPr>
              <a:defRPr/>
            </a:lvl1pPr>
          </a:lstStyle>
          <a:p>
            <a:r>
              <a:rPr lang="es-ES"/>
              <a:t>PAT04_SVM.pptx</a:t>
            </a:r>
          </a:p>
        </p:txBody>
      </p:sp>
      <p:sp>
        <p:nvSpPr>
          <p:cNvPr id="7" name="Marcador de número de diapositiva 6"/>
          <p:cNvSpPr>
            <a:spLocks noGrp="1"/>
          </p:cNvSpPr>
          <p:nvPr>
            <p:ph type="sldNum" sz="quarter" idx="12"/>
          </p:nvPr>
        </p:nvSpPr>
        <p:spPr/>
        <p:txBody>
          <a:bodyPr/>
          <a:lstStyle>
            <a:lvl1pPr>
              <a:defRPr smtClean="0"/>
            </a:lvl1pPr>
          </a:lstStyle>
          <a:p>
            <a:fld id="{795EE2BD-37A7-1C47-835E-9CB7EBC6EEC6}" type="slidenum">
              <a:rPr lang="es-ES"/>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r>
              <a:rPr lang="es-ES"/>
              <a:t>PAT04_SVM.pptx</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6765DE3-C718-5147-BC8B-ACF11406263F}" type="slidenum">
              <a:rPr lang="es-ES"/>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Arial" charset="0"/>
          <a:cs typeface="Arial" charset="0"/>
        </a:defRPr>
      </a:lvl2pPr>
      <a:lvl3pPr algn="ctr" rtl="0" fontAlgn="base">
        <a:spcBef>
          <a:spcPct val="0"/>
        </a:spcBef>
        <a:spcAft>
          <a:spcPct val="0"/>
        </a:spcAft>
        <a:defRPr sz="4400">
          <a:solidFill>
            <a:schemeClr val="tx2"/>
          </a:solidFill>
          <a:latin typeface="Arial" charset="0"/>
          <a:ea typeface="Arial" charset="0"/>
          <a:cs typeface="Arial" charset="0"/>
        </a:defRPr>
      </a:lvl3pPr>
      <a:lvl4pPr algn="ctr" rtl="0" fontAlgn="base">
        <a:spcBef>
          <a:spcPct val="0"/>
        </a:spcBef>
        <a:spcAft>
          <a:spcPct val="0"/>
        </a:spcAft>
        <a:defRPr sz="4400">
          <a:solidFill>
            <a:schemeClr val="tx2"/>
          </a:solidFill>
          <a:latin typeface="Arial" charset="0"/>
          <a:ea typeface="Arial" charset="0"/>
          <a:cs typeface="Arial" charset="0"/>
        </a:defRPr>
      </a:lvl4pPr>
      <a:lvl5pPr algn="ctr" rtl="0" fontAlgn="base">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cs typeface="+mn-cs"/>
        </a:defRPr>
      </a:lvl2pPr>
      <a:lvl3pPr marL="1143000" indent="-228600" algn="l" rtl="0" fontAlgn="base">
        <a:spcBef>
          <a:spcPct val="20000"/>
        </a:spcBef>
        <a:spcAft>
          <a:spcPct val="0"/>
        </a:spcAft>
        <a:buChar char="•"/>
        <a:defRPr sz="2400">
          <a:solidFill>
            <a:schemeClr val="tx1"/>
          </a:solidFill>
          <a:latin typeface="+mn-lt"/>
          <a:ea typeface="+mn-ea"/>
          <a:cs typeface="+mn-cs"/>
        </a:defRPr>
      </a:lvl3pPr>
      <a:lvl4pPr marL="1600200" indent="-228600" algn="l" rtl="0" fontAlgn="base">
        <a:spcBef>
          <a:spcPct val="20000"/>
        </a:spcBef>
        <a:spcAft>
          <a:spcPct val="0"/>
        </a:spcAft>
        <a:buChar char="–"/>
        <a:defRPr sz="2000">
          <a:solidFill>
            <a:schemeClr val="tx1"/>
          </a:solidFill>
          <a:latin typeface="+mn-lt"/>
          <a:ea typeface="+mn-ea"/>
          <a:cs typeface="+mn-cs"/>
        </a:defRPr>
      </a:lvl4pPr>
      <a:lvl5pPr marL="2057400" indent="-228600" algn="l" rtl="0" fontAlgn="base">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1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image" Target="../media/image11.png"/><Relationship Id="rId5" Type="http://schemas.openxmlformats.org/officeDocument/2006/relationships/image" Target="../media/image7.emf"/><Relationship Id="rId10" Type="http://schemas.openxmlformats.org/officeDocument/2006/relationships/image" Target="../media/image13.emf"/><Relationship Id="rId4" Type="http://schemas.openxmlformats.org/officeDocument/2006/relationships/image" Target="../media/image6.emf"/><Relationship Id="rId9"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7.emf"/><Relationship Id="rId7" Type="http://schemas.openxmlformats.org/officeDocument/2006/relationships/image" Target="../media/image18.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22.emf"/><Relationship Id="rId5" Type="http://schemas.openxmlformats.org/officeDocument/2006/relationships/image" Target="../media/image9.emf"/><Relationship Id="rId10" Type="http://schemas.openxmlformats.org/officeDocument/2006/relationships/image" Target="../media/image21.emf"/><Relationship Id="rId4" Type="http://schemas.openxmlformats.org/officeDocument/2006/relationships/image" Target="../media/image8.emf"/><Relationship Id="rId9"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scikit-learn.org/stable/auto_examples/svm/plot_rbf_parameters.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a:solidFill>
                  <a:srgbClr val="FFFFFF"/>
                </a:solidFill>
                <a:latin typeface="Trebuchet MS"/>
                <a:cs typeface="Trebuchet MS"/>
              </a:rPr>
              <a:t>SVM</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4 ]</a:t>
            </a:r>
          </a:p>
        </p:txBody>
      </p:sp>
      <p:sp>
        <p:nvSpPr>
          <p:cNvPr id="2" name="Footer Placeholder 1">
            <a:extLst>
              <a:ext uri="{FF2B5EF4-FFF2-40B4-BE49-F238E27FC236}">
                <a16:creationId xmlns:a16="http://schemas.microsoft.com/office/drawing/2014/main" id="{28042701-A130-6E48-BAA1-0AE002755632}"/>
              </a:ext>
            </a:extLst>
          </p:cNvPr>
          <p:cNvSpPr>
            <a:spLocks noGrp="1"/>
          </p:cNvSpPr>
          <p:nvPr>
            <p:ph type="ftr" sz="quarter" idx="11"/>
          </p:nvPr>
        </p:nvSpPr>
        <p:spPr/>
        <p:txBody>
          <a:bodyPr/>
          <a:lstStyle/>
          <a:p>
            <a:r>
              <a:rPr lang="es-ES"/>
              <a:t>PAT04_SVM.pptx</a:t>
            </a:r>
          </a:p>
        </p:txBody>
      </p:sp>
      <p:sp>
        <p:nvSpPr>
          <p:cNvPr id="5" name="Slide Number Placeholder 4">
            <a:extLst>
              <a:ext uri="{FF2B5EF4-FFF2-40B4-BE49-F238E27FC236}">
                <a16:creationId xmlns:a16="http://schemas.microsoft.com/office/drawing/2014/main" id="{6720DBB5-5BF0-7B45-9D70-2CC0DE9CC0E8}"/>
              </a:ext>
            </a:extLst>
          </p:cNvPr>
          <p:cNvSpPr>
            <a:spLocks noGrp="1"/>
          </p:cNvSpPr>
          <p:nvPr>
            <p:ph type="sldNum" sz="quarter" idx="12"/>
          </p:nvPr>
        </p:nvSpPr>
        <p:spPr/>
        <p:txBody>
          <a:bodyPr/>
          <a:lstStyle/>
          <a:p>
            <a:fld id="{0686F2E3-C5C3-A44F-A4BA-7E93651C247F}" type="slidenum">
              <a:rPr lang="es-ES" smtClean="0"/>
              <a:pPr/>
              <a:t>1</a:t>
            </a:fld>
            <a:endParaRPr lang="es-ES"/>
          </a:p>
        </p:txBody>
      </p:sp>
    </p:spTree>
    <p:extLst>
      <p:ext uri="{BB962C8B-B14F-4D97-AF65-F5344CB8AC3E}">
        <p14:creationId xmlns:p14="http://schemas.microsoft.com/office/powerpoint/2010/main" val="240075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grpSp>
        <p:nvGrpSpPr>
          <p:cNvPr id="2" name="Group 1"/>
          <p:cNvGrpSpPr/>
          <p:nvPr/>
        </p:nvGrpSpPr>
        <p:grpSpPr>
          <a:xfrm>
            <a:off x="2473580" y="2076946"/>
            <a:ext cx="3638051" cy="4040547"/>
            <a:chOff x="2473580" y="2076946"/>
            <a:chExt cx="3638051" cy="4040547"/>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a:extLst>
              <a:ext uri="{FF2B5EF4-FFF2-40B4-BE49-F238E27FC236}">
                <a16:creationId xmlns:a16="http://schemas.microsoft.com/office/drawing/2014/main" id="{9440CCD0-DD92-264E-B3C9-664B4DFDF3F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6" name="TextBox 95">
            <a:extLst>
              <a:ext uri="{FF2B5EF4-FFF2-40B4-BE49-F238E27FC236}">
                <a16:creationId xmlns:a16="http://schemas.microsoft.com/office/drawing/2014/main" id="{B9A185E3-3679-B548-97C1-758A1671BCD3}"/>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2914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3" name="TextBox 92"/>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4" name="TextBox 9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5" name="TextBox 94"/>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6" name="TextBox 95">
            <a:extLst>
              <a:ext uri="{FF2B5EF4-FFF2-40B4-BE49-F238E27FC236}">
                <a16:creationId xmlns:a16="http://schemas.microsoft.com/office/drawing/2014/main" id="{1B6BCF56-2ADE-8B42-959A-44193C9A5AFA}"/>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7" name="TextBox 96">
            <a:extLst>
              <a:ext uri="{FF2B5EF4-FFF2-40B4-BE49-F238E27FC236}">
                <a16:creationId xmlns:a16="http://schemas.microsoft.com/office/drawing/2014/main" id="{510C9EA0-7AB5-7C4D-BBCE-1D022BE72D3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8" name="TextBox 97">
            <a:extLst>
              <a:ext uri="{FF2B5EF4-FFF2-40B4-BE49-F238E27FC236}">
                <a16:creationId xmlns:a16="http://schemas.microsoft.com/office/drawing/2014/main" id="{C8671142-C2A9-AA4F-BE93-2225C1BA9CB9}"/>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370152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grpSp>
        <p:nvGrpSpPr>
          <p:cNvPr id="50" name="Group 49"/>
          <p:cNvGrpSpPr/>
          <p:nvPr/>
        </p:nvGrpSpPr>
        <p:grpSpPr>
          <a:xfrm rot="2553764">
            <a:off x="3885494" y="2625234"/>
            <a:ext cx="1922676" cy="1440160"/>
            <a:chOff x="4299707" y="3005336"/>
            <a:chExt cx="1922676" cy="1440160"/>
          </a:xfrm>
          <a:solidFill>
            <a:srgbClr val="C5F5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6" name="TextBox 95"/>
          <p:cNvSpPr txBox="1"/>
          <p:nvPr/>
        </p:nvSpPr>
        <p:spPr>
          <a:xfrm>
            <a:off x="4411679" y="3417514"/>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7" name="TextBox 96"/>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98" name="TextBox 97"/>
          <p:cNvSpPr txBox="1"/>
          <p:nvPr/>
        </p:nvSpPr>
        <p:spPr>
          <a:xfrm>
            <a:off x="3085164" y="3218973"/>
            <a:ext cx="373019" cy="707886"/>
          </a:xfrm>
          <a:prstGeom prst="rect">
            <a:avLst/>
          </a:prstGeom>
          <a:noFill/>
        </p:spPr>
        <p:txBody>
          <a:bodyPr wrap="none" rtlCol="0">
            <a:spAutoFit/>
          </a:bodyPr>
          <a:lstStyle/>
          <a:p>
            <a:r>
              <a:rPr lang="en-US" sz="4000" b="1" dirty="0">
                <a:latin typeface="Trebuchet MS"/>
                <a:cs typeface="Trebuchet MS"/>
              </a:rPr>
              <a:t>.</a:t>
            </a:r>
          </a:p>
        </p:txBody>
      </p:sp>
      <p:grpSp>
        <p:nvGrpSpPr>
          <p:cNvPr id="11" name="Group 10"/>
          <p:cNvGrpSpPr/>
          <p:nvPr/>
        </p:nvGrpSpPr>
        <p:grpSpPr>
          <a:xfrm>
            <a:off x="395190" y="3706733"/>
            <a:ext cx="3937628" cy="797028"/>
            <a:chOff x="395190" y="3706733"/>
            <a:chExt cx="3937628" cy="797028"/>
          </a:xfrm>
        </p:grpSpPr>
        <p:sp>
          <p:nvSpPr>
            <p:cNvPr id="99" name="TextBox 98"/>
            <p:cNvSpPr txBox="1"/>
            <p:nvPr/>
          </p:nvSpPr>
          <p:spPr>
            <a:xfrm>
              <a:off x="395190" y="3706733"/>
              <a:ext cx="1324017" cy="584775"/>
            </a:xfrm>
            <a:prstGeom prst="rect">
              <a:avLst/>
            </a:prstGeom>
            <a:noFill/>
          </p:spPr>
          <p:txBody>
            <a:bodyPr wrap="none" rtlCol="0">
              <a:spAutoFit/>
            </a:bodyPr>
            <a:lstStyle/>
            <a:p>
              <a:pPr algn="r"/>
              <a:r>
                <a:rPr lang="es-ES_tradnl" sz="1600">
                  <a:solidFill>
                    <a:schemeClr val="tx1">
                      <a:lumMod val="65000"/>
                      <a:lumOff val="35000"/>
                    </a:schemeClr>
                  </a:solidFill>
                  <a:latin typeface="Trebuchet MS"/>
                  <a:cs typeface="Trebuchet MS"/>
                </a:rPr>
                <a:t>Vectores de </a:t>
              </a:r>
            </a:p>
            <a:p>
              <a:pPr algn="r"/>
              <a:r>
                <a:rPr lang="es-ES_tradnl" sz="1600">
                  <a:solidFill>
                    <a:schemeClr val="tx1">
                      <a:lumMod val="65000"/>
                      <a:lumOff val="35000"/>
                    </a:schemeClr>
                  </a:solidFill>
                  <a:latin typeface="Trebuchet MS"/>
                  <a:cs typeface="Trebuchet MS"/>
                </a:rPr>
                <a:t>Soporte</a:t>
              </a:r>
            </a:p>
          </p:txBody>
        </p:sp>
        <p:cxnSp>
          <p:nvCxnSpPr>
            <p:cNvPr id="5" name="Straight Connector 4"/>
            <p:cNvCxnSpPr>
              <a:stCxn id="99" idx="3"/>
            </p:cNvCxnSpPr>
            <p:nvPr/>
          </p:nvCxnSpPr>
          <p:spPr>
            <a:xfrm flipV="1">
              <a:off x="1719207" y="3735030"/>
              <a:ext cx="1330534" cy="264091"/>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9" idx="3"/>
            </p:cNvCxnSpPr>
            <p:nvPr/>
          </p:nvCxnSpPr>
          <p:spPr>
            <a:xfrm>
              <a:off x="1719207" y="3999121"/>
              <a:ext cx="2416743" cy="504640"/>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9" idx="3"/>
              <a:endCxn id="97" idx="0"/>
            </p:cNvCxnSpPr>
            <p:nvPr/>
          </p:nvCxnSpPr>
          <p:spPr>
            <a:xfrm flipV="1">
              <a:off x="1719207" y="3987702"/>
              <a:ext cx="2613611" cy="11419"/>
            </a:xfrm>
            <a:prstGeom prst="line">
              <a:avLst/>
            </a:prstGeom>
            <a:ln>
              <a:solidFill>
                <a:srgbClr val="262626"/>
              </a:solidFill>
            </a:ln>
          </p:spPr>
          <p:style>
            <a:lnRef idx="2">
              <a:schemeClr val="accent1"/>
            </a:lnRef>
            <a:fillRef idx="0">
              <a:schemeClr val="accent1"/>
            </a:fillRef>
            <a:effectRef idx="1">
              <a:schemeClr val="accent1"/>
            </a:effectRef>
            <a:fontRef idx="minor">
              <a:schemeClr val="tx1"/>
            </a:fontRef>
          </p:style>
        </p:cxnSp>
      </p:grpSp>
      <p:sp>
        <p:nvSpPr>
          <p:cNvPr id="93" name="TextBox 92">
            <a:extLst>
              <a:ext uri="{FF2B5EF4-FFF2-40B4-BE49-F238E27FC236}">
                <a16:creationId xmlns:a16="http://schemas.microsoft.com/office/drawing/2014/main" id="{D1887BBA-E7B2-8441-B5F0-1A8208735B1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94" name="TextBox 93">
            <a:extLst>
              <a:ext uri="{FF2B5EF4-FFF2-40B4-BE49-F238E27FC236}">
                <a16:creationId xmlns:a16="http://schemas.microsoft.com/office/drawing/2014/main" id="{2FD9BE24-3107-B448-8CEA-33AEAE903311}"/>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95" name="TextBox 94">
            <a:extLst>
              <a:ext uri="{FF2B5EF4-FFF2-40B4-BE49-F238E27FC236}">
                <a16:creationId xmlns:a16="http://schemas.microsoft.com/office/drawing/2014/main" id="{E62C357D-249B-414F-BE3C-0C8010BFD16A}"/>
              </a:ext>
            </a:extLst>
          </p:cNvPr>
          <p:cNvSpPr txBox="1"/>
          <p:nvPr/>
        </p:nvSpPr>
        <p:spPr>
          <a:xfrm>
            <a:off x="6303098" y="1513036"/>
            <a:ext cx="3309808" cy="1323439"/>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p:txBody>
      </p:sp>
    </p:spTree>
    <p:extLst>
      <p:ext uri="{BB962C8B-B14F-4D97-AF65-F5344CB8AC3E}">
        <p14:creationId xmlns:p14="http://schemas.microsoft.com/office/powerpoint/2010/main" val="253197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03513" y="2343473"/>
            <a:ext cx="484761" cy="275941"/>
          </a:xfrm>
          <a:prstGeom prst="rect">
            <a:avLst/>
          </a:prstGeom>
        </p:spPr>
      </p:pic>
      <p:pic>
        <p:nvPicPr>
          <p:cNvPr id="9" name="Picture 8"/>
          <p:cNvPicPr>
            <a:picLocks noChangeAspect="1"/>
          </p:cNvPicPr>
          <p:nvPr/>
        </p:nvPicPr>
        <p:blipFill>
          <a:blip r:embed="rId3"/>
          <a:stretch>
            <a:fillRect/>
          </a:stretch>
        </p:blipFill>
        <p:spPr>
          <a:xfrm>
            <a:off x="2802399" y="3716591"/>
            <a:ext cx="215900" cy="152400"/>
          </a:xfrm>
          <a:prstGeom prst="rect">
            <a:avLst/>
          </a:prstGeom>
        </p:spPr>
      </p:pic>
      <p:pic>
        <p:nvPicPr>
          <p:cNvPr id="10" name="Picture 9"/>
          <p:cNvPicPr>
            <a:picLocks noChangeAspect="1"/>
          </p:cNvPicPr>
          <p:nvPr/>
        </p:nvPicPr>
        <p:blipFill>
          <a:blip r:embed="rId4"/>
          <a:stretch>
            <a:fillRect/>
          </a:stretch>
        </p:blipFill>
        <p:spPr>
          <a:xfrm>
            <a:off x="4503378" y="3588776"/>
            <a:ext cx="215900" cy="152400"/>
          </a:xfrm>
          <a:prstGeom prst="rect">
            <a:avLst/>
          </a:prstGeom>
        </p:spPr>
      </p:pic>
      <p:pic>
        <p:nvPicPr>
          <p:cNvPr id="12" name="Picture 11"/>
          <p:cNvPicPr>
            <a:picLocks noChangeAspect="1"/>
          </p:cNvPicPr>
          <p:nvPr/>
        </p:nvPicPr>
        <p:blipFill>
          <a:blip r:embed="rId5"/>
          <a:stretch>
            <a:fillRect/>
          </a:stretch>
        </p:blipFill>
        <p:spPr>
          <a:xfrm>
            <a:off x="4154125" y="4729318"/>
            <a:ext cx="304800" cy="152400"/>
          </a:xfrm>
          <a:prstGeom prst="rect">
            <a:avLst/>
          </a:prstGeom>
        </p:spPr>
      </p:pic>
      <p:pic>
        <p:nvPicPr>
          <p:cNvPr id="13" name="Picture 12"/>
          <p:cNvPicPr>
            <a:picLocks noChangeAspect="1"/>
          </p:cNvPicPr>
          <p:nvPr/>
        </p:nvPicPr>
        <p:blipFill>
          <a:blip r:embed="rId6"/>
          <a:stretch>
            <a:fillRect/>
          </a:stretch>
        </p:blipFill>
        <p:spPr>
          <a:xfrm>
            <a:off x="4982578" y="2907048"/>
            <a:ext cx="774700" cy="203200"/>
          </a:xfrm>
          <a:prstGeom prst="rect">
            <a:avLst/>
          </a:prstGeom>
        </p:spPr>
      </p:pic>
      <p:pic>
        <p:nvPicPr>
          <p:cNvPr id="14" name="Picture 13"/>
          <p:cNvPicPr>
            <a:picLocks noChangeAspect="1"/>
          </p:cNvPicPr>
          <p:nvPr/>
        </p:nvPicPr>
        <p:blipFill>
          <a:blip r:embed="rId7"/>
          <a:stretch>
            <a:fillRect/>
          </a:stretch>
        </p:blipFill>
        <p:spPr>
          <a:xfrm>
            <a:off x="4657770" y="5590320"/>
            <a:ext cx="774700" cy="203200"/>
          </a:xfrm>
          <a:prstGeom prst="rect">
            <a:avLst/>
          </a:prstGeom>
        </p:spPr>
      </p:pic>
      <p:pic>
        <p:nvPicPr>
          <p:cNvPr id="15" name="Picture 14">
            <a:extLst>
              <a:ext uri="{FF2B5EF4-FFF2-40B4-BE49-F238E27FC236}">
                <a16:creationId xmlns:a16="http://schemas.microsoft.com/office/drawing/2014/main" id="{4A1465AE-1E7F-F94B-A234-B97926040E6F}"/>
              </a:ext>
            </a:extLst>
          </p:cNvPr>
          <p:cNvPicPr>
            <a:picLocks noChangeAspect="1"/>
          </p:cNvPicPr>
          <p:nvPr/>
        </p:nvPicPr>
        <p:blipFill>
          <a:blip r:embed="rId8"/>
          <a:stretch>
            <a:fillRect/>
          </a:stretch>
        </p:blipFill>
        <p:spPr>
          <a:xfrm>
            <a:off x="7730301" y="2846210"/>
            <a:ext cx="546286" cy="528076"/>
          </a:xfrm>
          <a:prstGeom prst="rect">
            <a:avLst/>
          </a:prstGeom>
        </p:spPr>
      </p:pic>
      <p:grpSp>
        <p:nvGrpSpPr>
          <p:cNvPr id="21" name="Group 20">
            <a:extLst>
              <a:ext uri="{FF2B5EF4-FFF2-40B4-BE49-F238E27FC236}">
                <a16:creationId xmlns:a16="http://schemas.microsoft.com/office/drawing/2014/main" id="{B6DA9F58-94C5-7D49-9B21-0D19014802F8}"/>
              </a:ext>
            </a:extLst>
          </p:cNvPr>
          <p:cNvGrpSpPr/>
          <p:nvPr/>
        </p:nvGrpSpPr>
        <p:grpSpPr>
          <a:xfrm>
            <a:off x="1063230" y="1895122"/>
            <a:ext cx="3090140" cy="1821469"/>
            <a:chOff x="1063230" y="1895122"/>
            <a:chExt cx="3090140" cy="1821469"/>
          </a:xfrm>
        </p:grpSpPr>
        <p:pic>
          <p:nvPicPr>
            <p:cNvPr id="28" name="Picture 27">
              <a:extLst>
                <a:ext uri="{FF2B5EF4-FFF2-40B4-BE49-F238E27FC236}">
                  <a16:creationId xmlns:a16="http://schemas.microsoft.com/office/drawing/2014/main" id="{387335A0-6713-354F-B89D-8B33A5F0BAD0}"/>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16" name="Picture 15">
              <a:extLst>
                <a:ext uri="{FF2B5EF4-FFF2-40B4-BE49-F238E27FC236}">
                  <a16:creationId xmlns:a16="http://schemas.microsoft.com/office/drawing/2014/main" id="{DBFFC212-62AA-9348-95C6-0BD2B105FCC3}"/>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19" name="Straight Arrow Connector 18">
              <a:extLst>
                <a:ext uri="{FF2B5EF4-FFF2-40B4-BE49-F238E27FC236}">
                  <a16:creationId xmlns:a16="http://schemas.microsoft.com/office/drawing/2014/main" id="{6735AE65-012C-DB44-8187-81C6E4B03836}"/>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0" name="Oval 19">
            <a:extLst>
              <a:ext uri="{FF2B5EF4-FFF2-40B4-BE49-F238E27FC236}">
                <a16:creationId xmlns:a16="http://schemas.microsoft.com/office/drawing/2014/main" id="{D2D0B414-1331-0448-8769-417F383707CA}"/>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DE796B4-AE88-444D-B56A-BE767B81C796}"/>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32" name="TextBox 31">
            <a:extLst>
              <a:ext uri="{FF2B5EF4-FFF2-40B4-BE49-F238E27FC236}">
                <a16:creationId xmlns:a16="http://schemas.microsoft.com/office/drawing/2014/main" id="{D93033EC-CB80-6F41-BEB6-77F1F8A5B240}"/>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
        <p:nvSpPr>
          <p:cNvPr id="33" name="TextBox 32">
            <a:extLst>
              <a:ext uri="{FF2B5EF4-FFF2-40B4-BE49-F238E27FC236}">
                <a16:creationId xmlns:a16="http://schemas.microsoft.com/office/drawing/2014/main" id="{1BCB3B79-20B4-0A40-AA30-E95735AC0459}"/>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Tree>
    <p:extLst>
      <p:ext uri="{BB962C8B-B14F-4D97-AF65-F5344CB8AC3E}">
        <p14:creationId xmlns:p14="http://schemas.microsoft.com/office/powerpoint/2010/main" val="14982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pic>
        <p:nvPicPr>
          <p:cNvPr id="32" name="Picture 31">
            <a:extLst>
              <a:ext uri="{FF2B5EF4-FFF2-40B4-BE49-F238E27FC236}">
                <a16:creationId xmlns:a16="http://schemas.microsoft.com/office/drawing/2014/main" id="{89F16F1D-9753-4D47-A1E0-D231A23961D5}"/>
              </a:ext>
            </a:extLst>
          </p:cNvPr>
          <p:cNvPicPr>
            <a:picLocks noChangeAspect="1"/>
          </p:cNvPicPr>
          <p:nvPr/>
        </p:nvPicPr>
        <p:blipFill>
          <a:blip r:embed="rId9"/>
          <a:stretch>
            <a:fillRect/>
          </a:stretch>
        </p:blipFill>
        <p:spPr>
          <a:xfrm>
            <a:off x="3213570" y="1895122"/>
            <a:ext cx="939800" cy="266700"/>
          </a:xfrm>
          <a:prstGeom prst="rect">
            <a:avLst/>
          </a:prstGeom>
        </p:spPr>
      </p:pic>
      <p:pic>
        <p:nvPicPr>
          <p:cNvPr id="33" name="Picture 32">
            <a:extLst>
              <a:ext uri="{FF2B5EF4-FFF2-40B4-BE49-F238E27FC236}">
                <a16:creationId xmlns:a16="http://schemas.microsoft.com/office/drawing/2014/main" id="{81A9B747-70BF-6F43-AB28-70A8309EE3FA}"/>
              </a:ext>
            </a:extLst>
          </p:cNvPr>
          <p:cNvPicPr>
            <a:picLocks noChangeAspect="1"/>
          </p:cNvPicPr>
          <p:nvPr/>
        </p:nvPicPr>
        <p:blipFill>
          <a:blip r:embed="rId10"/>
          <a:stretch>
            <a:fillRect/>
          </a:stretch>
        </p:blipFill>
        <p:spPr>
          <a:xfrm>
            <a:off x="1063230" y="3449891"/>
            <a:ext cx="939800" cy="266700"/>
          </a:xfrm>
          <a:prstGeom prst="rect">
            <a:avLst/>
          </a:prstGeom>
        </p:spPr>
      </p:pic>
      <p:cxnSp>
        <p:nvCxnSpPr>
          <p:cNvPr id="34" name="Straight Arrow Connector 33">
            <a:extLst>
              <a:ext uri="{FF2B5EF4-FFF2-40B4-BE49-F238E27FC236}">
                <a16:creationId xmlns:a16="http://schemas.microsoft.com/office/drawing/2014/main" id="{B83840F6-5840-E648-B954-5948F16E0235}"/>
              </a:ext>
            </a:extLst>
          </p:cNvPr>
          <p:cNvCxnSpPr/>
          <p:nvPr/>
        </p:nvCxnSpPr>
        <p:spPr>
          <a:xfrm flipV="1">
            <a:off x="2062214" y="2172150"/>
            <a:ext cx="1089533" cy="1348119"/>
          </a:xfrm>
          <a:prstGeom prst="straightConnector1">
            <a:avLst/>
          </a:prstGeom>
          <a:ln>
            <a:solidFill>
              <a:srgbClr val="FF93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94B6B8AF-9E91-524E-83E2-187FF97F8BE9}"/>
              </a:ext>
            </a:extLst>
          </p:cNvPr>
          <p:cNvSpPr/>
          <p:nvPr/>
        </p:nvSpPr>
        <p:spPr>
          <a:xfrm>
            <a:off x="2568599" y="2788567"/>
            <a:ext cx="108000" cy="108000"/>
          </a:xfrm>
          <a:prstGeom prst="ellipse">
            <a:avLst/>
          </a:prstGeom>
          <a:solidFill>
            <a:srgbClr val="FF93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38CA836-27CA-2B49-A8BC-27201F18C04B}"/>
              </a:ext>
            </a:extLst>
          </p:cNvPr>
          <p:cNvSpPr/>
          <p:nvPr/>
        </p:nvSpPr>
        <p:spPr>
          <a:xfrm>
            <a:off x="329609" y="4729318"/>
            <a:ext cx="3306726" cy="1064202"/>
          </a:xfrm>
          <a:prstGeom prst="roundRect">
            <a:avLst>
              <a:gd name="adj" fmla="val 4678"/>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0B903406-3252-EA4E-B273-5725A8053120}"/>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8" name="TextBox 37">
            <a:extLst>
              <a:ext uri="{FF2B5EF4-FFF2-40B4-BE49-F238E27FC236}">
                <a16:creationId xmlns:a16="http://schemas.microsoft.com/office/drawing/2014/main" id="{2A2A6EB5-BAE9-A847-A046-78569603D22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pic>
        <p:nvPicPr>
          <p:cNvPr id="39" name="Picture 38">
            <a:extLst>
              <a:ext uri="{FF2B5EF4-FFF2-40B4-BE49-F238E27FC236}">
                <a16:creationId xmlns:a16="http://schemas.microsoft.com/office/drawing/2014/main" id="{F75B5223-2A2D-444A-87DD-4C4C6CD2478C}"/>
              </a:ext>
            </a:extLst>
          </p:cNvPr>
          <p:cNvPicPr>
            <a:picLocks noChangeAspect="1"/>
          </p:cNvPicPr>
          <p:nvPr/>
        </p:nvPicPr>
        <p:blipFill>
          <a:blip r:embed="rId11"/>
          <a:stretch>
            <a:fillRect/>
          </a:stretch>
        </p:blipFill>
        <p:spPr>
          <a:xfrm>
            <a:off x="7730301" y="2846210"/>
            <a:ext cx="546286" cy="528076"/>
          </a:xfrm>
          <a:prstGeom prst="rect">
            <a:avLst/>
          </a:prstGeom>
        </p:spPr>
      </p:pic>
      <p:sp>
        <p:nvSpPr>
          <p:cNvPr id="40" name="TextBox 39">
            <a:extLst>
              <a:ext uri="{FF2B5EF4-FFF2-40B4-BE49-F238E27FC236}">
                <a16:creationId xmlns:a16="http://schemas.microsoft.com/office/drawing/2014/main" id="{55EB578A-994C-C144-A0C3-C107827AE59B}"/>
              </a:ext>
            </a:extLst>
          </p:cNvPr>
          <p:cNvSpPr txBox="1"/>
          <p:nvPr/>
        </p:nvSpPr>
        <p:spPr>
          <a:xfrm>
            <a:off x="6303098" y="1513036"/>
            <a:ext cx="3309808" cy="1815882"/>
          </a:xfrm>
          <a:prstGeom prst="rect">
            <a:avLst/>
          </a:prstGeom>
          <a:noFill/>
        </p:spPr>
        <p:txBody>
          <a:bodyPr wrap="square" rtlCol="0">
            <a:spAutoFit/>
          </a:bodyPr>
          <a:lstStyle/>
          <a:p>
            <a:r>
              <a:rPr lang="es-ES_tradnl" sz="1600" dirty="0">
                <a:solidFill>
                  <a:srgbClr val="404040"/>
                </a:solidFill>
                <a:latin typeface="Trebuchet MS"/>
                <a:cs typeface="Trebuchet MS"/>
              </a:rPr>
              <a:t>Ideas clave de SVM:</a:t>
            </a:r>
            <a:endParaRPr lang="es-ES_tradnl" sz="1600" dirty="0">
              <a:solidFill>
                <a:schemeClr val="tx1">
                  <a:lumMod val="65000"/>
                  <a:lumOff val="35000"/>
                </a:schemeClr>
              </a:solidFill>
              <a:latin typeface="Trebuchet MS"/>
              <a:cs typeface="Trebuchet MS"/>
            </a:endParaRPr>
          </a:p>
          <a:p>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rgbClr val="0000FF"/>
                </a:solidFill>
                <a:latin typeface="Trebuchet MS"/>
                <a:cs typeface="Trebuchet MS"/>
              </a:rPr>
              <a:t>b</a:t>
            </a:r>
            <a:r>
              <a:rPr lang="es-ES_tradnl" sz="1600" baseline="-25000" dirty="0">
                <a:solidFill>
                  <a:srgbClr val="0000FF"/>
                </a:solidFill>
                <a:latin typeface="Trebuchet MS"/>
                <a:cs typeface="Trebuchet MS"/>
              </a:rPr>
              <a:t>1</a:t>
            </a:r>
            <a:r>
              <a:rPr lang="es-ES_tradnl" sz="1600" dirty="0">
                <a:solidFill>
                  <a:schemeClr val="tx1">
                    <a:lumMod val="65000"/>
                    <a:lumOff val="35000"/>
                  </a:schemeClr>
                </a:solidFill>
                <a:latin typeface="Trebuchet MS"/>
                <a:cs typeface="Trebuchet MS"/>
              </a:rPr>
              <a:t> = </a:t>
            </a:r>
            <a:r>
              <a:rPr lang="es-ES_tradnl" sz="1600" dirty="0">
                <a:solidFill>
                  <a:srgbClr val="FF0000"/>
                </a:solidFill>
                <a:latin typeface="Trebuchet MS"/>
                <a:cs typeface="Trebuchet MS"/>
              </a:rPr>
              <a:t>b</a:t>
            </a:r>
            <a:r>
              <a:rPr lang="es-ES_tradnl" sz="1600" baseline="-25000" dirty="0">
                <a:solidFill>
                  <a:srgbClr val="FF0000"/>
                </a:solidFill>
                <a:latin typeface="Trebuchet MS"/>
                <a:cs typeface="Trebuchet MS"/>
              </a:rPr>
              <a:t>2 </a:t>
            </a:r>
            <a:r>
              <a:rPr lang="es-ES_tradnl" sz="1600" dirty="0">
                <a:solidFill>
                  <a:schemeClr val="tx1">
                    <a:lumMod val="65000"/>
                    <a:lumOff val="35000"/>
                  </a:schemeClr>
                </a:solidFill>
                <a:latin typeface="Trebuchet MS"/>
                <a:cs typeface="Trebuchet MS"/>
              </a:rPr>
              <a:t>= b.</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b debe maximizarse.</a:t>
            </a:r>
          </a:p>
          <a:p>
            <a:pPr marL="342900" indent="-342900">
              <a:buAutoNum type="arabicParenR"/>
            </a:pPr>
            <a:endParaRPr lang="es-ES_tradnl" sz="1600" dirty="0">
              <a:solidFill>
                <a:schemeClr val="tx1">
                  <a:lumMod val="65000"/>
                  <a:lumOff val="35000"/>
                </a:schemeClr>
              </a:solidFill>
              <a:latin typeface="Trebuchet MS"/>
              <a:cs typeface="Trebuchet MS"/>
            </a:endParaRPr>
          </a:p>
          <a:p>
            <a:pPr marL="342900" indent="-342900">
              <a:buAutoNum type="arabicParenR"/>
            </a:pPr>
            <a:r>
              <a:rPr lang="es-ES_tradnl" sz="1600" dirty="0">
                <a:solidFill>
                  <a:schemeClr val="tx1">
                    <a:lumMod val="65000"/>
                    <a:lumOff val="35000"/>
                  </a:schemeClr>
                </a:solidFill>
                <a:latin typeface="Trebuchet MS"/>
                <a:cs typeface="Trebuchet MS"/>
              </a:rPr>
              <a:t>Solución:</a:t>
            </a:r>
          </a:p>
        </p:txBody>
      </p:sp>
      <p:sp>
        <p:nvSpPr>
          <p:cNvPr id="41" name="TextBox 40">
            <a:extLst>
              <a:ext uri="{FF2B5EF4-FFF2-40B4-BE49-F238E27FC236}">
                <a16:creationId xmlns:a16="http://schemas.microsoft.com/office/drawing/2014/main" id="{F2CDCD36-2B4F-BF46-9490-E02561EE82C8}"/>
              </a:ext>
            </a:extLst>
          </p:cNvPr>
          <p:cNvSpPr txBox="1"/>
          <p:nvPr/>
        </p:nvSpPr>
        <p:spPr>
          <a:xfrm>
            <a:off x="325446" y="4354772"/>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17805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2791149" cy="830997"/>
          </a:xfrm>
          <a:prstGeom prst="rect">
            <a:avLst/>
          </a:prstGeom>
          <a:noFill/>
        </p:spPr>
        <p:txBody>
          <a:bodyPr wrap="none" rtlCol="0">
            <a:spAutoFit/>
          </a:bodyPr>
          <a:lstStyle/>
          <a:p>
            <a:r>
              <a:rPr lang="es-ES_tradnl" sz="2400">
                <a:latin typeface="Trebuchet MS" panose="020B0703020202090204" pitchFamily="34" charset="0"/>
                <a:cs typeface="Trebuchet MS"/>
              </a:rPr>
              <a:t>La solución de SVM
</a:t>
            </a:r>
          </a:p>
        </p:txBody>
      </p:sp>
      <p:grpSp>
        <p:nvGrpSpPr>
          <p:cNvPr id="3" name="Group 2">
            <a:extLst>
              <a:ext uri="{FF2B5EF4-FFF2-40B4-BE49-F238E27FC236}">
                <a16:creationId xmlns:a16="http://schemas.microsoft.com/office/drawing/2014/main" id="{8F3D31D7-4AB9-5B48-AEBE-737ED69406D7}"/>
              </a:ext>
            </a:extLst>
          </p:cNvPr>
          <p:cNvGrpSpPr/>
          <p:nvPr/>
        </p:nvGrpSpPr>
        <p:grpSpPr>
          <a:xfrm>
            <a:off x="260668" y="3568803"/>
            <a:ext cx="1359668" cy="920561"/>
            <a:chOff x="260668" y="3568803"/>
            <a:chExt cx="1359668" cy="920561"/>
          </a:xfrm>
        </p:grpSpPr>
        <p:cxnSp>
          <p:nvCxnSpPr>
            <p:cNvPr id="19" name="Straight Arrow Connector 18">
              <a:extLst>
                <a:ext uri="{FF2B5EF4-FFF2-40B4-BE49-F238E27FC236}">
                  <a16:creationId xmlns:a16="http://schemas.microsoft.com/office/drawing/2014/main" id="{FD97771E-8637-104D-99D9-975745BFE1A5}"/>
                </a:ext>
              </a:extLst>
            </p:cNvPr>
            <p:cNvCxnSpPr/>
            <p:nvPr/>
          </p:nvCxnSpPr>
          <p:spPr>
            <a:xfrm flipH="1">
              <a:off x="933949" y="3568803"/>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FBE5ED3-84B4-2D47-B737-D0D274F8351E}"/>
                </a:ext>
              </a:extLst>
            </p:cNvPr>
            <p:cNvSpPr txBox="1"/>
            <p:nvPr/>
          </p:nvSpPr>
          <p:spPr>
            <a:xfrm>
              <a:off x="260668" y="4181587"/>
              <a:ext cx="1359668" cy="307777"/>
            </a:xfrm>
            <a:prstGeom prst="rect">
              <a:avLst/>
            </a:prstGeom>
            <a:noFill/>
          </p:spPr>
          <p:txBody>
            <a:bodyPr wrap="none" rtlCol="0">
              <a:spAutoFit/>
            </a:bodyPr>
            <a:lstStyle/>
            <a:p>
              <a:r>
                <a:rPr lang="es-ES_tradnl" sz="1400">
                  <a:latin typeface="Trebuchet MS" panose="020B0703020202090204" pitchFamily="34" charset="0"/>
                </a:rPr>
                <a:t>características</a:t>
              </a:r>
            </a:p>
          </p:txBody>
        </p:sp>
      </p:grpSp>
      <p:grpSp>
        <p:nvGrpSpPr>
          <p:cNvPr id="4" name="Group 3">
            <a:extLst>
              <a:ext uri="{FF2B5EF4-FFF2-40B4-BE49-F238E27FC236}">
                <a16:creationId xmlns:a16="http://schemas.microsoft.com/office/drawing/2014/main" id="{8FD5C7DB-F3C5-954B-8692-3E443203C9AD}"/>
              </a:ext>
            </a:extLst>
          </p:cNvPr>
          <p:cNvGrpSpPr/>
          <p:nvPr/>
        </p:nvGrpSpPr>
        <p:grpSpPr>
          <a:xfrm>
            <a:off x="1730916" y="3563445"/>
            <a:ext cx="965545" cy="1141362"/>
            <a:chOff x="1730916" y="3563445"/>
            <a:chExt cx="965545" cy="1141362"/>
          </a:xfrm>
        </p:grpSpPr>
        <p:sp>
          <p:nvSpPr>
            <p:cNvPr id="38" name="TextBox 37">
              <a:extLst>
                <a:ext uri="{FF2B5EF4-FFF2-40B4-BE49-F238E27FC236}">
                  <a16:creationId xmlns:a16="http://schemas.microsoft.com/office/drawing/2014/main" id="{A86C2FAE-A14B-F741-B4BA-B2CF348A24B8}"/>
                </a:ext>
              </a:extLst>
            </p:cNvPr>
            <p:cNvSpPr txBox="1"/>
            <p:nvPr/>
          </p:nvSpPr>
          <p:spPr>
            <a:xfrm>
              <a:off x="1753575" y="4181587"/>
              <a:ext cx="942886" cy="523220"/>
            </a:xfrm>
            <a:prstGeom prst="rect">
              <a:avLst/>
            </a:prstGeom>
            <a:noFill/>
          </p:spPr>
          <p:txBody>
            <a:bodyPr wrap="none" rtlCol="0">
              <a:spAutoFit/>
            </a:bodyPr>
            <a:lstStyle/>
            <a:p>
              <a:pPr algn="ctr"/>
              <a:r>
                <a:rPr lang="es-ES_tradnl" sz="1400">
                  <a:latin typeface="Trebuchet MS" panose="020B0703020202090204" pitchFamily="34" charset="0"/>
                </a:rPr>
                <a:t>+1 or -1</a:t>
              </a:r>
            </a:p>
            <a:p>
              <a:pPr algn="ctr"/>
              <a:r>
                <a:rPr lang="es-ES_tradnl" sz="1400">
                  <a:latin typeface="Trebuchet MS" panose="020B0703020202090204" pitchFamily="34" charset="0"/>
                </a:rPr>
                <a:t>(2 clases)</a:t>
              </a:r>
            </a:p>
          </p:txBody>
        </p:sp>
        <p:cxnSp>
          <p:nvCxnSpPr>
            <p:cNvPr id="39" name="Straight Arrow Connector 38">
              <a:extLst>
                <a:ext uri="{FF2B5EF4-FFF2-40B4-BE49-F238E27FC236}">
                  <a16:creationId xmlns:a16="http://schemas.microsoft.com/office/drawing/2014/main" id="{E27B695D-CFAA-4843-A783-53F78AEF1E1D}"/>
                </a:ext>
              </a:extLst>
            </p:cNvPr>
            <p:cNvCxnSpPr>
              <a:cxnSpLocks/>
            </p:cNvCxnSpPr>
            <p:nvPr/>
          </p:nvCxnSpPr>
          <p:spPr>
            <a:xfrm>
              <a:off x="1730916" y="3563445"/>
              <a:ext cx="478641" cy="612784"/>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9F108821-A22F-8540-BE8A-FDADD60AE441}"/>
              </a:ext>
            </a:extLst>
          </p:cNvPr>
          <p:cNvGrpSpPr/>
          <p:nvPr/>
        </p:nvGrpSpPr>
        <p:grpSpPr>
          <a:xfrm>
            <a:off x="2164729" y="3088513"/>
            <a:ext cx="2722703" cy="706821"/>
            <a:chOff x="2164729" y="3088513"/>
            <a:chExt cx="2722703" cy="706821"/>
          </a:xfrm>
        </p:grpSpPr>
        <p:cxnSp>
          <p:nvCxnSpPr>
            <p:cNvPr id="40" name="Straight Arrow Connector 39">
              <a:extLst>
                <a:ext uri="{FF2B5EF4-FFF2-40B4-BE49-F238E27FC236}">
                  <a16:creationId xmlns:a16="http://schemas.microsoft.com/office/drawing/2014/main" id="{2937D1DB-6E32-A640-97EF-53EF217F8399}"/>
                </a:ext>
              </a:extLst>
            </p:cNvPr>
            <p:cNvCxnSpPr>
              <a:cxnSpLocks/>
            </p:cNvCxnSpPr>
            <p:nvPr/>
          </p:nvCxnSpPr>
          <p:spPr>
            <a:xfrm>
              <a:off x="2164729"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a:extLst>
                <a:ext uri="{FF2B5EF4-FFF2-40B4-BE49-F238E27FC236}">
                  <a16:creationId xmlns:a16="http://schemas.microsoft.com/office/drawing/2014/main" id="{7FE1D547-BEC3-DF49-8A9C-2C99EEF3DE5D}"/>
                </a:ext>
              </a:extLst>
            </p:cNvPr>
            <p:cNvSpPr/>
            <p:nvPr/>
          </p:nvSpPr>
          <p:spPr>
            <a:xfrm>
              <a:off x="2727556" y="3088513"/>
              <a:ext cx="1606786" cy="706821"/>
            </a:xfrm>
            <a:prstGeom prst="roundRect">
              <a:avLst/>
            </a:prstGeom>
            <a:solidFill>
              <a:schemeClr val="accent2">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24" name="TextBox 23">
              <a:extLst>
                <a:ext uri="{FF2B5EF4-FFF2-40B4-BE49-F238E27FC236}">
                  <a16:creationId xmlns:a16="http://schemas.microsoft.com/office/drawing/2014/main" id="{552D5A14-5EF7-1D49-8345-FCED66CA9983}"/>
                </a:ext>
              </a:extLst>
            </p:cNvPr>
            <p:cNvSpPr txBox="1"/>
            <p:nvPr/>
          </p:nvSpPr>
          <p:spPr>
            <a:xfrm>
              <a:off x="2786905" y="3266078"/>
              <a:ext cx="1518364" cy="369332"/>
            </a:xfrm>
            <a:prstGeom prst="rect">
              <a:avLst/>
            </a:prstGeom>
            <a:noFill/>
          </p:spPr>
          <p:txBody>
            <a:bodyPr wrap="none" rtlCol="0">
              <a:spAutoFit/>
            </a:bodyPr>
            <a:lstStyle/>
            <a:p>
              <a:r>
                <a:rPr lang="es-ES_tradnl"/>
                <a:t>Optimización</a:t>
              </a:r>
            </a:p>
          </p:txBody>
        </p:sp>
        <p:cxnSp>
          <p:nvCxnSpPr>
            <p:cNvPr id="45" name="Straight Arrow Connector 44">
              <a:extLst>
                <a:ext uri="{FF2B5EF4-FFF2-40B4-BE49-F238E27FC236}">
                  <a16:creationId xmlns:a16="http://schemas.microsoft.com/office/drawing/2014/main" id="{0126C05F-665C-7B4D-B321-3517EDC60B9B}"/>
                </a:ext>
              </a:extLst>
            </p:cNvPr>
            <p:cNvCxnSpPr>
              <a:cxnSpLocks/>
            </p:cNvCxnSpPr>
            <p:nvPr/>
          </p:nvCxnSpPr>
          <p:spPr>
            <a:xfrm>
              <a:off x="4324605" y="3435453"/>
              <a:ext cx="562827" cy="0"/>
            </a:xfrm>
            <a:prstGeom prst="straightConnector1">
              <a:avLst/>
            </a:prstGeom>
            <a:ln>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C420D5B1-0A1E-854A-A2AB-3E292F615DEA}"/>
              </a:ext>
            </a:extLst>
          </p:cNvPr>
          <p:cNvPicPr>
            <a:picLocks noChangeAspect="1"/>
          </p:cNvPicPr>
          <p:nvPr/>
        </p:nvPicPr>
        <p:blipFill>
          <a:blip r:embed="rId2"/>
          <a:stretch>
            <a:fillRect/>
          </a:stretch>
        </p:blipFill>
        <p:spPr>
          <a:xfrm>
            <a:off x="4947554" y="3029184"/>
            <a:ext cx="2987046" cy="812538"/>
          </a:xfrm>
          <a:prstGeom prst="rect">
            <a:avLst/>
          </a:prstGeom>
        </p:spPr>
      </p:pic>
      <p:grpSp>
        <p:nvGrpSpPr>
          <p:cNvPr id="8" name="Group 7">
            <a:extLst>
              <a:ext uri="{FF2B5EF4-FFF2-40B4-BE49-F238E27FC236}">
                <a16:creationId xmlns:a16="http://schemas.microsoft.com/office/drawing/2014/main" id="{508757B8-7611-144D-A06F-86F5405B80B7}"/>
              </a:ext>
            </a:extLst>
          </p:cNvPr>
          <p:cNvGrpSpPr/>
          <p:nvPr/>
        </p:nvGrpSpPr>
        <p:grpSpPr>
          <a:xfrm>
            <a:off x="4480019" y="2350237"/>
            <a:ext cx="1539204" cy="909071"/>
            <a:chOff x="4480019" y="2350237"/>
            <a:chExt cx="1539204" cy="909071"/>
          </a:xfrm>
        </p:grpSpPr>
        <p:cxnSp>
          <p:nvCxnSpPr>
            <p:cNvPr id="47" name="Straight Arrow Connector 46">
              <a:extLst>
                <a:ext uri="{FF2B5EF4-FFF2-40B4-BE49-F238E27FC236}">
                  <a16:creationId xmlns:a16="http://schemas.microsoft.com/office/drawing/2014/main" id="{61ABEEE1-C045-C94C-BDC7-553F76015C4B}"/>
                </a:ext>
              </a:extLst>
            </p:cNvPr>
            <p:cNvCxnSpPr>
              <a:cxnSpLocks/>
            </p:cNvCxnSpPr>
            <p:nvPr/>
          </p:nvCxnSpPr>
          <p:spPr>
            <a:xfrm flipV="1">
              <a:off x="5265683" y="2732691"/>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69131A9A-88DC-9E48-96AD-A55F44E76510}"/>
                </a:ext>
              </a:extLst>
            </p:cNvPr>
            <p:cNvSpPr txBox="1"/>
            <p:nvPr/>
          </p:nvSpPr>
          <p:spPr>
            <a:xfrm>
              <a:off x="4480019" y="2350237"/>
              <a:ext cx="1539204" cy="307777"/>
            </a:xfrm>
            <a:prstGeom prst="rect">
              <a:avLst/>
            </a:prstGeom>
            <a:noFill/>
          </p:spPr>
          <p:txBody>
            <a:bodyPr wrap="none" rtlCol="0">
              <a:spAutoFit/>
            </a:bodyPr>
            <a:lstStyle/>
            <a:p>
              <a:r>
                <a:rPr lang="es-ES_tradnl" sz="1400">
                  <a:latin typeface="Trebuchet MS" panose="020B0703020202090204" pitchFamily="34" charset="0"/>
                </a:rPr>
                <a:t>línea de decisión</a:t>
              </a:r>
            </a:p>
          </p:txBody>
        </p:sp>
      </p:grpSp>
      <p:grpSp>
        <p:nvGrpSpPr>
          <p:cNvPr id="10" name="Group 9">
            <a:extLst>
              <a:ext uri="{FF2B5EF4-FFF2-40B4-BE49-F238E27FC236}">
                <a16:creationId xmlns:a16="http://schemas.microsoft.com/office/drawing/2014/main" id="{7855E829-96CB-444A-BA4F-3F2471B4D478}"/>
              </a:ext>
            </a:extLst>
          </p:cNvPr>
          <p:cNvGrpSpPr/>
          <p:nvPr/>
        </p:nvGrpSpPr>
        <p:grpSpPr>
          <a:xfrm>
            <a:off x="5507596" y="3635411"/>
            <a:ext cx="2537874" cy="1428218"/>
            <a:chOff x="5507596" y="3635411"/>
            <a:chExt cx="2537874" cy="1428218"/>
          </a:xfrm>
        </p:grpSpPr>
        <p:cxnSp>
          <p:nvCxnSpPr>
            <p:cNvPr id="50" name="Straight Arrow Connector 49">
              <a:extLst>
                <a:ext uri="{FF2B5EF4-FFF2-40B4-BE49-F238E27FC236}">
                  <a16:creationId xmlns:a16="http://schemas.microsoft.com/office/drawing/2014/main" id="{1EBE0E6B-8342-B34A-95A9-19591F88B7EC}"/>
                </a:ext>
              </a:extLst>
            </p:cNvPr>
            <p:cNvCxnSpPr>
              <a:cxnSpLocks/>
            </p:cNvCxnSpPr>
            <p:nvPr/>
          </p:nvCxnSpPr>
          <p:spPr>
            <a:xfrm>
              <a:off x="6755704" y="3704736"/>
              <a:ext cx="0" cy="630739"/>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B820CFAE-A1CB-894A-8CB9-2E668E0B7896}"/>
                </a:ext>
              </a:extLst>
            </p:cNvPr>
            <p:cNvSpPr txBox="1"/>
            <p:nvPr/>
          </p:nvSpPr>
          <p:spPr>
            <a:xfrm>
              <a:off x="5507596" y="4324965"/>
              <a:ext cx="2537874" cy="738664"/>
            </a:xfrm>
            <a:prstGeom prst="rect">
              <a:avLst/>
            </a:prstGeom>
            <a:noFill/>
          </p:spPr>
          <p:txBody>
            <a:bodyPr wrap="none" rtlCol="0">
              <a:spAutoFit/>
            </a:bodyPr>
            <a:lstStyle/>
            <a:p>
              <a:pPr algn="ctr"/>
              <a:r>
                <a:rPr lang="es-ES_tradnl" sz="1400" dirty="0">
                  <a:latin typeface="Trebuchet MS" panose="020B0703020202090204" pitchFamily="34" charset="0"/>
                </a:rPr>
                <a:t>Datos de entrenamiento para
los vectores de soporte
</a:t>
              </a:r>
            </a:p>
          </p:txBody>
        </p:sp>
        <p:sp>
          <p:nvSpPr>
            <p:cNvPr id="32" name="Right Brace 31">
              <a:extLst>
                <a:ext uri="{FF2B5EF4-FFF2-40B4-BE49-F238E27FC236}">
                  <a16:creationId xmlns:a16="http://schemas.microsoft.com/office/drawing/2014/main" id="{899B3478-8463-7B45-BA5E-03CF8F9D1085}"/>
                </a:ext>
              </a:extLst>
            </p:cNvPr>
            <p:cNvSpPr/>
            <p:nvPr/>
          </p:nvSpPr>
          <p:spPr>
            <a:xfrm rot="5400000">
              <a:off x="6736540" y="3415195"/>
              <a:ext cx="45719" cy="486152"/>
            </a:xfrm>
            <a:prstGeom prst="rightBrace">
              <a:avLst/>
            </a:prstGeom>
            <a:ln w="1587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11" name="Group 10">
            <a:extLst>
              <a:ext uri="{FF2B5EF4-FFF2-40B4-BE49-F238E27FC236}">
                <a16:creationId xmlns:a16="http://schemas.microsoft.com/office/drawing/2014/main" id="{B4342A34-E319-A644-8906-9E419DA54D2D}"/>
              </a:ext>
            </a:extLst>
          </p:cNvPr>
          <p:cNvGrpSpPr/>
          <p:nvPr/>
        </p:nvGrpSpPr>
        <p:grpSpPr>
          <a:xfrm>
            <a:off x="6846741" y="2316718"/>
            <a:ext cx="995785" cy="1035103"/>
            <a:chOff x="6846741" y="2316718"/>
            <a:chExt cx="995785" cy="1035103"/>
          </a:xfrm>
        </p:grpSpPr>
        <p:cxnSp>
          <p:nvCxnSpPr>
            <p:cNvPr id="54" name="Straight Arrow Connector 53">
              <a:extLst>
                <a:ext uri="{FF2B5EF4-FFF2-40B4-BE49-F238E27FC236}">
                  <a16:creationId xmlns:a16="http://schemas.microsoft.com/office/drawing/2014/main" id="{35DAB127-B921-304A-8313-1B0A7137375C}"/>
                </a:ext>
              </a:extLst>
            </p:cNvPr>
            <p:cNvCxnSpPr>
              <a:cxnSpLocks/>
            </p:cNvCxnSpPr>
            <p:nvPr/>
          </p:nvCxnSpPr>
          <p:spPr>
            <a:xfrm flipV="1">
              <a:off x="7246883" y="2825204"/>
              <a:ext cx="0" cy="526617"/>
            </a:xfrm>
            <a:prstGeom prst="straightConnector1">
              <a:avLst/>
            </a:prstGeom>
            <a:ln>
              <a:solidFill>
                <a:srgbClr val="FF93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EE4DE395-19B9-AC43-A4A8-ECF923ACD077}"/>
                </a:ext>
              </a:extLst>
            </p:cNvPr>
            <p:cNvSpPr txBox="1"/>
            <p:nvPr/>
          </p:nvSpPr>
          <p:spPr>
            <a:xfrm>
              <a:off x="6846741" y="2316718"/>
              <a:ext cx="995785" cy="523220"/>
            </a:xfrm>
            <a:prstGeom prst="rect">
              <a:avLst/>
            </a:prstGeom>
            <a:noFill/>
          </p:spPr>
          <p:txBody>
            <a:bodyPr wrap="none" rtlCol="0">
              <a:spAutoFit/>
            </a:bodyPr>
            <a:lstStyle/>
            <a:p>
              <a:pPr algn="ctr"/>
              <a:r>
                <a:rPr lang="es-ES_tradnl" sz="1400">
                  <a:latin typeface="Trebuchet MS" panose="020B0703020202090204" pitchFamily="34" charset="0"/>
                </a:rPr>
                <a:t>Muestra</a:t>
              </a:r>
            </a:p>
            <a:p>
              <a:pPr algn="ctr"/>
              <a:r>
                <a:rPr lang="es-ES_tradnl" sz="1400">
                  <a:latin typeface="Trebuchet MS" panose="020B0703020202090204" pitchFamily="34" charset="0"/>
                </a:rPr>
                <a:t>de prueba</a:t>
              </a:r>
            </a:p>
          </p:txBody>
        </p:sp>
      </p:grpSp>
      <p:grpSp>
        <p:nvGrpSpPr>
          <p:cNvPr id="12" name="Group 11">
            <a:extLst>
              <a:ext uri="{FF2B5EF4-FFF2-40B4-BE49-F238E27FC236}">
                <a16:creationId xmlns:a16="http://schemas.microsoft.com/office/drawing/2014/main" id="{28C93F4E-1EBC-B742-99CB-03006ACF1CBB}"/>
              </a:ext>
            </a:extLst>
          </p:cNvPr>
          <p:cNvGrpSpPr/>
          <p:nvPr/>
        </p:nvGrpSpPr>
        <p:grpSpPr>
          <a:xfrm>
            <a:off x="6050007" y="1904714"/>
            <a:ext cx="1042273" cy="1391605"/>
            <a:chOff x="6050007" y="1904714"/>
            <a:chExt cx="1042273" cy="1391605"/>
          </a:xfrm>
        </p:grpSpPr>
        <p:cxnSp>
          <p:nvCxnSpPr>
            <p:cNvPr id="56" name="Straight Arrow Connector 55">
              <a:extLst>
                <a:ext uri="{FF2B5EF4-FFF2-40B4-BE49-F238E27FC236}">
                  <a16:creationId xmlns:a16="http://schemas.microsoft.com/office/drawing/2014/main" id="{11E07CE8-3DF0-FB4E-B64D-9C7BE57CE852}"/>
                </a:ext>
              </a:extLst>
            </p:cNvPr>
            <p:cNvCxnSpPr>
              <a:cxnSpLocks/>
            </p:cNvCxnSpPr>
            <p:nvPr/>
          </p:nvCxnSpPr>
          <p:spPr>
            <a:xfrm flipV="1">
              <a:off x="6405931" y="2216319"/>
              <a:ext cx="0" cy="1080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2E1615B-6321-294B-823D-5E886CCD11EA}"/>
                </a:ext>
              </a:extLst>
            </p:cNvPr>
            <p:cNvSpPr txBox="1"/>
            <p:nvPr/>
          </p:nvSpPr>
          <p:spPr>
            <a:xfrm>
              <a:off x="6050007" y="1904714"/>
              <a:ext cx="1042273" cy="307777"/>
            </a:xfrm>
            <a:prstGeom prst="rect">
              <a:avLst/>
            </a:prstGeom>
            <a:noFill/>
          </p:spPr>
          <p:txBody>
            <a:bodyPr wrap="none" rtlCol="0">
              <a:spAutoFit/>
            </a:bodyPr>
            <a:lstStyle/>
            <a:p>
              <a:r>
                <a:rPr lang="es-ES_tradnl" sz="1400">
                  <a:latin typeface="Trebuchet MS" panose="020B0703020202090204" pitchFamily="34" charset="0"/>
                </a:rPr>
                <a:t>constantes</a:t>
              </a:r>
            </a:p>
          </p:txBody>
        </p:sp>
      </p:grpSp>
      <p:grpSp>
        <p:nvGrpSpPr>
          <p:cNvPr id="13" name="Group 12">
            <a:extLst>
              <a:ext uri="{FF2B5EF4-FFF2-40B4-BE49-F238E27FC236}">
                <a16:creationId xmlns:a16="http://schemas.microsoft.com/office/drawing/2014/main" id="{A3AF3D56-572C-0B4E-A20B-177BEC7C7AFA}"/>
              </a:ext>
            </a:extLst>
          </p:cNvPr>
          <p:cNvGrpSpPr/>
          <p:nvPr/>
        </p:nvGrpSpPr>
        <p:grpSpPr>
          <a:xfrm>
            <a:off x="7322645" y="1900886"/>
            <a:ext cx="970137" cy="1456191"/>
            <a:chOff x="7322645" y="1900886"/>
            <a:chExt cx="970137" cy="1456191"/>
          </a:xfrm>
        </p:grpSpPr>
        <p:cxnSp>
          <p:nvCxnSpPr>
            <p:cNvPr id="62" name="Straight Arrow Connector 61">
              <a:extLst>
                <a:ext uri="{FF2B5EF4-FFF2-40B4-BE49-F238E27FC236}">
                  <a16:creationId xmlns:a16="http://schemas.microsoft.com/office/drawing/2014/main" id="{108153BE-E820-DE41-8B93-B50383F835FE}"/>
                </a:ext>
              </a:extLst>
            </p:cNvPr>
            <p:cNvCxnSpPr>
              <a:cxnSpLocks/>
            </p:cNvCxnSpPr>
            <p:nvPr/>
          </p:nvCxnSpPr>
          <p:spPr>
            <a:xfrm flipH="1" flipV="1">
              <a:off x="7753035" y="2205077"/>
              <a:ext cx="0" cy="1152000"/>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448B558B-4281-6743-9DF6-5A84F08602DB}"/>
                </a:ext>
              </a:extLst>
            </p:cNvPr>
            <p:cNvSpPr txBox="1"/>
            <p:nvPr/>
          </p:nvSpPr>
          <p:spPr>
            <a:xfrm>
              <a:off x="7322645" y="1900886"/>
              <a:ext cx="970137" cy="307777"/>
            </a:xfrm>
            <a:prstGeom prst="rect">
              <a:avLst/>
            </a:prstGeom>
            <a:noFill/>
          </p:spPr>
          <p:txBody>
            <a:bodyPr wrap="none" rtlCol="0">
              <a:spAutoFit/>
            </a:bodyPr>
            <a:lstStyle/>
            <a:p>
              <a:r>
                <a:rPr lang="es-ES_tradnl" sz="1400">
                  <a:latin typeface="Trebuchet MS" panose="020B0703020202090204" pitchFamily="34" charset="0"/>
                </a:rPr>
                <a:t>constante</a:t>
              </a:r>
            </a:p>
          </p:txBody>
        </p:sp>
      </p:grpSp>
      <p:grpSp>
        <p:nvGrpSpPr>
          <p:cNvPr id="9" name="Group 8">
            <a:extLst>
              <a:ext uri="{FF2B5EF4-FFF2-40B4-BE49-F238E27FC236}">
                <a16:creationId xmlns:a16="http://schemas.microsoft.com/office/drawing/2014/main" id="{A359AF1D-B46C-0246-9D5A-53ABA8F50CB1}"/>
              </a:ext>
            </a:extLst>
          </p:cNvPr>
          <p:cNvGrpSpPr/>
          <p:nvPr/>
        </p:nvGrpSpPr>
        <p:grpSpPr>
          <a:xfrm>
            <a:off x="5157679" y="1330132"/>
            <a:ext cx="1774846" cy="1595714"/>
            <a:chOff x="5157679" y="1330132"/>
            <a:chExt cx="1774846" cy="1595714"/>
          </a:xfrm>
        </p:grpSpPr>
        <p:cxnSp>
          <p:nvCxnSpPr>
            <p:cNvPr id="68" name="Straight Arrow Connector 67">
              <a:extLst>
                <a:ext uri="{FF2B5EF4-FFF2-40B4-BE49-F238E27FC236}">
                  <a16:creationId xmlns:a16="http://schemas.microsoft.com/office/drawing/2014/main" id="{34085792-6D60-8044-81CF-52DF206AD9C8}"/>
                </a:ext>
              </a:extLst>
            </p:cNvPr>
            <p:cNvCxnSpPr>
              <a:cxnSpLocks/>
            </p:cNvCxnSpPr>
            <p:nvPr/>
          </p:nvCxnSpPr>
          <p:spPr>
            <a:xfrm flipV="1">
              <a:off x="6065094" y="1840061"/>
              <a:ext cx="0" cy="1085785"/>
            </a:xfrm>
            <a:prstGeom prst="straightConnector1">
              <a:avLst/>
            </a:prstGeom>
            <a:ln w="15875">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0CA99202-6302-8A46-83E6-CB74973CECE2}"/>
                </a:ext>
              </a:extLst>
            </p:cNvPr>
            <p:cNvSpPr txBox="1"/>
            <p:nvPr/>
          </p:nvSpPr>
          <p:spPr>
            <a:xfrm>
              <a:off x="5157679" y="1330132"/>
              <a:ext cx="1774846" cy="738664"/>
            </a:xfrm>
            <a:prstGeom prst="rect">
              <a:avLst/>
            </a:prstGeom>
            <a:noFill/>
          </p:spPr>
          <p:txBody>
            <a:bodyPr wrap="none" rtlCol="0">
              <a:spAutoFit/>
            </a:bodyPr>
            <a:lstStyle/>
            <a:p>
              <a:pPr algn="ctr"/>
              <a:r>
                <a:rPr lang="es-ES_tradnl" sz="1400">
                  <a:latin typeface="Trebuchet MS" panose="020B0703020202090204" pitchFamily="34" charset="0"/>
                </a:rPr>
                <a:t>Número de 
vectores de soporte
</a:t>
              </a:r>
            </a:p>
          </p:txBody>
        </p:sp>
      </p:grpSp>
      <p:grpSp>
        <p:nvGrpSpPr>
          <p:cNvPr id="2" name="Group 1">
            <a:extLst>
              <a:ext uri="{FF2B5EF4-FFF2-40B4-BE49-F238E27FC236}">
                <a16:creationId xmlns:a16="http://schemas.microsoft.com/office/drawing/2014/main" id="{4FFCC83A-1E0F-9544-8655-219B9C19C6C1}"/>
              </a:ext>
            </a:extLst>
          </p:cNvPr>
          <p:cNvGrpSpPr/>
          <p:nvPr/>
        </p:nvGrpSpPr>
        <p:grpSpPr>
          <a:xfrm>
            <a:off x="608126" y="2130646"/>
            <a:ext cx="1971528" cy="1400719"/>
            <a:chOff x="608126" y="2130646"/>
            <a:chExt cx="1971528" cy="1400719"/>
          </a:xfrm>
        </p:grpSpPr>
        <p:sp>
          <p:nvSpPr>
            <p:cNvPr id="29" name="TextBox 28">
              <a:extLst>
                <a:ext uri="{FF2B5EF4-FFF2-40B4-BE49-F238E27FC236}">
                  <a16:creationId xmlns:a16="http://schemas.microsoft.com/office/drawing/2014/main" id="{F2008FA6-8EE4-EB45-A428-E90092EAB930}"/>
                </a:ext>
              </a:extLst>
            </p:cNvPr>
            <p:cNvSpPr txBox="1"/>
            <p:nvPr/>
          </p:nvSpPr>
          <p:spPr>
            <a:xfrm>
              <a:off x="608126" y="2690284"/>
              <a:ext cx="1971528" cy="646331"/>
            </a:xfrm>
            <a:prstGeom prst="rect">
              <a:avLst/>
            </a:prstGeom>
            <a:noFill/>
          </p:spPr>
          <p:txBody>
            <a:bodyPr wrap="square" rtlCol="0">
              <a:spAutoFit/>
            </a:bodyPr>
            <a:lstStyle/>
            <a:p>
              <a:pPr algn="ctr"/>
              <a:r>
                <a:rPr lang="es-ES_tradnl">
                  <a:latin typeface="Trebuchet MS" panose="020B0703020202090204" pitchFamily="34" charset="0"/>
                </a:rPr>
                <a:t>Datos de Entrenamiento</a:t>
              </a:r>
            </a:p>
          </p:txBody>
        </p:sp>
        <p:pic>
          <p:nvPicPr>
            <p:cNvPr id="53" name="Picture 52">
              <a:extLst>
                <a:ext uri="{FF2B5EF4-FFF2-40B4-BE49-F238E27FC236}">
                  <a16:creationId xmlns:a16="http://schemas.microsoft.com/office/drawing/2014/main" id="{0B6B0F80-4DE2-304F-BC1A-9882D95474A9}"/>
                </a:ext>
              </a:extLst>
            </p:cNvPr>
            <p:cNvPicPr>
              <a:picLocks noChangeAspect="1"/>
            </p:cNvPicPr>
            <p:nvPr/>
          </p:nvPicPr>
          <p:blipFill>
            <a:blip r:embed="rId3"/>
            <a:stretch>
              <a:fillRect/>
            </a:stretch>
          </p:blipFill>
          <p:spPr>
            <a:xfrm>
              <a:off x="1192444" y="3264665"/>
              <a:ext cx="800100" cy="266700"/>
            </a:xfrm>
            <a:prstGeom prst="rect">
              <a:avLst/>
            </a:prstGeom>
          </p:spPr>
        </p:pic>
        <p:sp>
          <p:nvSpPr>
            <p:cNvPr id="63" name="TextBox 62">
              <a:extLst>
                <a:ext uri="{FF2B5EF4-FFF2-40B4-BE49-F238E27FC236}">
                  <a16:creationId xmlns:a16="http://schemas.microsoft.com/office/drawing/2014/main" id="{EFFEBF9B-0FCB-584A-BCEE-5A195F9A6AD6}"/>
                </a:ext>
              </a:extLst>
            </p:cNvPr>
            <p:cNvSpPr txBox="1"/>
            <p:nvPr/>
          </p:nvSpPr>
          <p:spPr>
            <a:xfrm>
              <a:off x="839356" y="2130646"/>
              <a:ext cx="1351652" cy="369332"/>
            </a:xfrm>
            <a:prstGeom prst="rect">
              <a:avLst/>
            </a:prstGeom>
            <a:noFill/>
          </p:spPr>
          <p:txBody>
            <a:bodyPr wrap="none" rtlCol="0">
              <a:spAutoFit/>
            </a:bodyPr>
            <a:lstStyle/>
            <a:p>
              <a:r>
                <a:rPr lang="es-ES_tradnl"/>
                <a:t>TRAINING:</a:t>
              </a:r>
            </a:p>
          </p:txBody>
        </p:sp>
      </p:grpSp>
      <p:grpSp>
        <p:nvGrpSpPr>
          <p:cNvPr id="42" name="Group 41">
            <a:extLst>
              <a:ext uri="{FF2B5EF4-FFF2-40B4-BE49-F238E27FC236}">
                <a16:creationId xmlns:a16="http://schemas.microsoft.com/office/drawing/2014/main" id="{5A0F0257-91CB-6242-8083-E76918F86294}"/>
              </a:ext>
            </a:extLst>
          </p:cNvPr>
          <p:cNvGrpSpPr/>
          <p:nvPr/>
        </p:nvGrpSpPr>
        <p:grpSpPr>
          <a:xfrm>
            <a:off x="873366" y="5235497"/>
            <a:ext cx="6750566" cy="646331"/>
            <a:chOff x="873366" y="5235497"/>
            <a:chExt cx="6750566" cy="646331"/>
          </a:xfrm>
        </p:grpSpPr>
        <p:sp>
          <p:nvSpPr>
            <p:cNvPr id="43" name="TextBox 42">
              <a:extLst>
                <a:ext uri="{FF2B5EF4-FFF2-40B4-BE49-F238E27FC236}">
                  <a16:creationId xmlns:a16="http://schemas.microsoft.com/office/drawing/2014/main" id="{524EC5BF-8865-D74E-A63A-ECC995CAB768}"/>
                </a:ext>
              </a:extLst>
            </p:cNvPr>
            <p:cNvSpPr txBox="1"/>
            <p:nvPr/>
          </p:nvSpPr>
          <p:spPr>
            <a:xfrm>
              <a:off x="873366" y="5235497"/>
              <a:ext cx="6750566" cy="646331"/>
            </a:xfrm>
            <a:prstGeom prst="rect">
              <a:avLst/>
            </a:prstGeom>
            <a:noFill/>
          </p:spPr>
          <p:txBody>
            <a:bodyPr wrap="none" rtlCol="0">
              <a:spAutoFit/>
            </a:bodyPr>
            <a:lstStyle/>
            <a:p>
              <a:r>
                <a:rPr lang="es-ES_tradnl" dirty="0">
                  <a:latin typeface="Trebuchet MS" panose="020B0703020202090204" pitchFamily="34" charset="0"/>
                </a:rPr>
                <a:t>TESTING:  si                    	entonces 		clase = +1</a:t>
              </a:r>
            </a:p>
            <a:p>
              <a:r>
                <a:rPr lang="es-ES_tradnl" dirty="0">
                  <a:latin typeface="Trebuchet MS" panose="020B0703020202090204" pitchFamily="34" charset="0"/>
                </a:rPr>
                <a:t>			en caso contrario 	clase = -1</a:t>
              </a:r>
            </a:p>
          </p:txBody>
        </p:sp>
        <p:pic>
          <p:nvPicPr>
            <p:cNvPr id="48" name="Picture 47">
              <a:extLst>
                <a:ext uri="{FF2B5EF4-FFF2-40B4-BE49-F238E27FC236}">
                  <a16:creationId xmlns:a16="http://schemas.microsoft.com/office/drawing/2014/main" id="{863C4846-9CEC-2A47-B647-C1CC576E82E4}"/>
                </a:ext>
              </a:extLst>
            </p:cNvPr>
            <p:cNvPicPr>
              <a:picLocks noChangeAspect="1"/>
            </p:cNvPicPr>
            <p:nvPr/>
          </p:nvPicPr>
          <p:blipFill>
            <a:blip r:embed="rId4"/>
            <a:stretch>
              <a:fillRect/>
            </a:stretch>
          </p:blipFill>
          <p:spPr>
            <a:xfrm>
              <a:off x="2446142" y="5280005"/>
              <a:ext cx="939800" cy="266700"/>
            </a:xfrm>
            <a:prstGeom prst="rect">
              <a:avLst/>
            </a:prstGeom>
          </p:spPr>
        </p:pic>
      </p:grpSp>
    </p:spTree>
    <p:extLst>
      <p:ext uri="{BB962C8B-B14F-4D97-AF65-F5344CB8AC3E}">
        <p14:creationId xmlns:p14="http://schemas.microsoft.com/office/powerpoint/2010/main" val="17853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Oval 42"/>
          <p:cNvSpPr/>
          <p:nvPr/>
        </p:nvSpPr>
        <p:spPr>
          <a:xfrm>
            <a:off x="2891505" y="3578663"/>
            <a:ext cx="216024" cy="216024"/>
          </a:xfrm>
          <a:prstGeom prst="ellipse">
            <a:avLst/>
          </a:prstGeom>
          <a:solidFill>
            <a:srgbClr val="5959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B00AF6B-8293-D045-8F7C-F2D1EF83B49A}"/>
              </a:ext>
            </a:extLst>
          </p:cNvPr>
          <p:cNvGrpSpPr/>
          <p:nvPr/>
        </p:nvGrpSpPr>
        <p:grpSpPr>
          <a:xfrm>
            <a:off x="785938" y="1899890"/>
            <a:ext cx="5141146" cy="3996269"/>
            <a:chOff x="785938" y="1899890"/>
            <a:chExt cx="5141146" cy="3996269"/>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7C82E04-32F1-9242-B29C-0F12FC3AD0FC}"/>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grpSp>
        <p:nvGrpSpPr>
          <p:cNvPr id="61" name="Group 60">
            <a:extLst>
              <a:ext uri="{FF2B5EF4-FFF2-40B4-BE49-F238E27FC236}">
                <a16:creationId xmlns:a16="http://schemas.microsoft.com/office/drawing/2014/main" id="{0EE57861-D688-2A46-840B-E1ABF5391ED3}"/>
              </a:ext>
            </a:extLst>
          </p:cNvPr>
          <p:cNvGrpSpPr/>
          <p:nvPr/>
        </p:nvGrpSpPr>
        <p:grpSpPr>
          <a:xfrm>
            <a:off x="452954" y="2887785"/>
            <a:ext cx="2375640" cy="1223006"/>
            <a:chOff x="651647" y="1701938"/>
            <a:chExt cx="2375640" cy="1223006"/>
          </a:xfrm>
        </p:grpSpPr>
        <p:sp>
          <p:nvSpPr>
            <p:cNvPr id="81" name="TextBox 80">
              <a:extLst>
                <a:ext uri="{FF2B5EF4-FFF2-40B4-BE49-F238E27FC236}">
                  <a16:creationId xmlns:a16="http://schemas.microsoft.com/office/drawing/2014/main" id="{00EF31EF-41C4-5642-8748-685307DDCE58}"/>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6" name="Straight Arrow Connector 85">
              <a:extLst>
                <a:ext uri="{FF2B5EF4-FFF2-40B4-BE49-F238E27FC236}">
                  <a16:creationId xmlns:a16="http://schemas.microsoft.com/office/drawing/2014/main" id="{8008B4A9-08B2-6E48-8B7C-EA74CD9DBD0A}"/>
                </a:ext>
              </a:extLst>
            </p:cNvPr>
            <p:cNvCxnSpPr>
              <a:cxnSpLocks/>
              <a:stCxn id="8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EC861AF2-8FB8-8F40-9A31-A5C1EAFA00A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4" name="TextBox 93">
            <a:extLst>
              <a:ext uri="{FF2B5EF4-FFF2-40B4-BE49-F238E27FC236}">
                <a16:creationId xmlns:a16="http://schemas.microsoft.com/office/drawing/2014/main" id="{8A772928-059A-3245-A8C9-94774EA4536E}"/>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5" name="TextBox 94">
            <a:extLst>
              <a:ext uri="{FF2B5EF4-FFF2-40B4-BE49-F238E27FC236}">
                <a16:creationId xmlns:a16="http://schemas.microsoft.com/office/drawing/2014/main" id="{65A689A1-22EA-3D42-83B3-B4F60AFA6393}"/>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Tree>
    <p:extLst>
      <p:ext uri="{BB962C8B-B14F-4D97-AF65-F5344CB8AC3E}">
        <p14:creationId xmlns:p14="http://schemas.microsoft.com/office/powerpoint/2010/main" val="28184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rot="2553764">
            <a:off x="3885494" y="2625234"/>
            <a:ext cx="1922676" cy="1440160"/>
            <a:chOff x="4299707" y="3005336"/>
            <a:chExt cx="1922676" cy="1440160"/>
          </a:xfrm>
          <a:solidFill>
            <a:srgbClr val="0000FF"/>
          </a:solidFill>
        </p:grpSpPr>
        <p:sp>
          <p:nvSpPr>
            <p:cNvPr id="52" name="Oval 51"/>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DAB3A17C-AB56-9049-AAAF-BC18BC928C5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60" name="Group 59">
            <a:extLst>
              <a:ext uri="{FF2B5EF4-FFF2-40B4-BE49-F238E27FC236}">
                <a16:creationId xmlns:a16="http://schemas.microsoft.com/office/drawing/2014/main" id="{7BFDADDC-30D4-D849-896F-CC1691B9D5D3}"/>
              </a:ext>
            </a:extLst>
          </p:cNvPr>
          <p:cNvGrpSpPr/>
          <p:nvPr/>
        </p:nvGrpSpPr>
        <p:grpSpPr>
          <a:xfrm>
            <a:off x="452954" y="2887785"/>
            <a:ext cx="2375640" cy="1223006"/>
            <a:chOff x="651647" y="1701938"/>
            <a:chExt cx="2375640" cy="1223006"/>
          </a:xfrm>
        </p:grpSpPr>
        <p:sp>
          <p:nvSpPr>
            <p:cNvPr id="61" name="TextBox 60">
              <a:extLst>
                <a:ext uri="{FF2B5EF4-FFF2-40B4-BE49-F238E27FC236}">
                  <a16:creationId xmlns:a16="http://schemas.microsoft.com/office/drawing/2014/main" id="{B9833BA3-EB68-0D40-8050-F6EEC615D4F3}"/>
                </a:ext>
              </a:extLst>
            </p:cNvPr>
            <p:cNvSpPr txBox="1"/>
            <p:nvPr/>
          </p:nvSpPr>
          <p:spPr>
            <a:xfrm>
              <a:off x="651647" y="1701938"/>
              <a:ext cx="1300792" cy="830997"/>
            </a:xfrm>
            <a:prstGeom prst="rect">
              <a:avLst/>
            </a:prstGeom>
            <a:noFill/>
          </p:spPr>
          <p:txBody>
            <a:bodyPr wrap="square" rtlCol="0">
              <a:spAutoFit/>
            </a:bodyPr>
            <a:lstStyle/>
            <a:p>
              <a:r>
                <a:rPr lang="es-ES_tradnl" sz="2400" dirty="0">
                  <a:latin typeface="Trebuchet MS"/>
                  <a:cs typeface="Trebuchet MS"/>
                </a:rPr>
                <a:t>Dato de prueba</a:t>
              </a:r>
            </a:p>
          </p:txBody>
        </p:sp>
        <p:cxnSp>
          <p:nvCxnSpPr>
            <p:cNvPr id="81" name="Straight Arrow Connector 80">
              <a:extLst>
                <a:ext uri="{FF2B5EF4-FFF2-40B4-BE49-F238E27FC236}">
                  <a16:creationId xmlns:a16="http://schemas.microsoft.com/office/drawing/2014/main" id="{12B64135-06E3-0D4A-B2E1-23CDC6283A72}"/>
                </a:ext>
              </a:extLst>
            </p:cNvPr>
            <p:cNvCxnSpPr>
              <a:cxnSpLocks/>
              <a:stCxn id="61" idx="3"/>
            </p:cNvCxnSpPr>
            <p:nvPr/>
          </p:nvCxnSpPr>
          <p:spPr>
            <a:xfrm>
              <a:off x="1952439" y="2117437"/>
              <a:ext cx="1074848" cy="3625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30B38368-DA71-7146-AF99-E98EF5EB0F29}"/>
                </a:ext>
              </a:extLst>
            </p:cNvPr>
            <p:cNvSpPr txBox="1"/>
            <p:nvPr/>
          </p:nvSpPr>
          <p:spPr>
            <a:xfrm>
              <a:off x="1177978" y="2463279"/>
              <a:ext cx="297678" cy="461665"/>
            </a:xfrm>
            <a:prstGeom prst="rect">
              <a:avLst/>
            </a:prstGeom>
            <a:noFill/>
          </p:spPr>
          <p:txBody>
            <a:bodyPr wrap="none" rtlCol="0">
              <a:spAutoFit/>
            </a:bodyPr>
            <a:lstStyle/>
            <a:p>
              <a:r>
                <a:rPr lang="en-US" sz="2400" dirty="0">
                  <a:latin typeface="Trebuchet MS"/>
                  <a:cs typeface="Trebuchet MS"/>
                </a:rPr>
                <a:t>?</a:t>
              </a:r>
            </a:p>
          </p:txBody>
        </p:sp>
      </p:grpSp>
      <p:sp>
        <p:nvSpPr>
          <p:cNvPr id="93" name="TextBox 92">
            <a:extLst>
              <a:ext uri="{FF2B5EF4-FFF2-40B4-BE49-F238E27FC236}">
                <a16:creationId xmlns:a16="http://schemas.microsoft.com/office/drawing/2014/main" id="{EBE29E15-D9C1-5F44-BAE7-E4270E8E4579}"/>
              </a:ext>
            </a:extLst>
          </p:cNvPr>
          <p:cNvSpPr txBox="1"/>
          <p:nvPr/>
        </p:nvSpPr>
        <p:spPr>
          <a:xfrm>
            <a:off x="505504" y="2592040"/>
            <a:ext cx="1064715"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(testing)</a:t>
            </a:r>
          </a:p>
        </p:txBody>
      </p:sp>
      <p:sp>
        <p:nvSpPr>
          <p:cNvPr id="94" name="TextBox 93">
            <a:extLst>
              <a:ext uri="{FF2B5EF4-FFF2-40B4-BE49-F238E27FC236}">
                <a16:creationId xmlns:a16="http://schemas.microsoft.com/office/drawing/2014/main" id="{8F0FC1F4-4EBE-D242-9FE7-C24DEED003C7}"/>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95" name="Oval 94">
            <a:extLst>
              <a:ext uri="{FF2B5EF4-FFF2-40B4-BE49-F238E27FC236}">
                <a16:creationId xmlns:a16="http://schemas.microsoft.com/office/drawing/2014/main" id="{3808E361-F9DB-CC4A-9B5C-122DA61B928A}"/>
              </a:ext>
            </a:extLst>
          </p:cNvPr>
          <p:cNvSpPr/>
          <p:nvPr/>
        </p:nvSpPr>
        <p:spPr>
          <a:xfrm>
            <a:off x="2891505" y="357866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65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dirty="0">
                  <a:solidFill>
                    <a:schemeClr val="bg1">
                      <a:lumMod val="50000"/>
                    </a:schemeClr>
                  </a:solidFil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
        <p:nvSpPr>
          <p:cNvPr id="14" name="Rectangle 13">
            <a:extLst>
              <a:ext uri="{FF2B5EF4-FFF2-40B4-BE49-F238E27FC236}">
                <a16:creationId xmlns:a16="http://schemas.microsoft.com/office/drawing/2014/main" id="{3089CA90-90A3-1E4D-B8FE-2509553A1FB2}"/>
              </a:ext>
            </a:extLst>
          </p:cNvPr>
          <p:cNvSpPr/>
          <p:nvPr/>
        </p:nvSpPr>
        <p:spPr>
          <a:xfrm>
            <a:off x="5431692" y="1377463"/>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6DFA4A-DD85-1A49-B0C8-BC4232475427}"/>
              </a:ext>
            </a:extLst>
          </p:cNvPr>
          <p:cNvSpPr/>
          <p:nvPr/>
        </p:nvSpPr>
        <p:spPr>
          <a:xfrm>
            <a:off x="5490307" y="5128846"/>
            <a:ext cx="1924539" cy="1533769"/>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80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015654" y="3634153"/>
            <a:ext cx="1440160" cy="1800200"/>
            <a:chOff x="2888654" y="3429000"/>
            <a:chExt cx="1440160" cy="1800200"/>
          </a:xfrm>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885494" y="2625234"/>
            <a:ext cx="1922676" cy="1440160"/>
            <a:chOff x="4299707" y="3005336"/>
            <a:chExt cx="1922676" cy="1440160"/>
          </a:xfrm>
          <a:solidFill>
            <a:srgbClr val="0000FF"/>
          </a:solidFill>
        </p:grpSpPr>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45350CD7-576B-1B4A-8F8D-7A7AABE01A1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6" name="TextBox 45">
            <a:extLst>
              <a:ext uri="{FF2B5EF4-FFF2-40B4-BE49-F238E27FC236}">
                <a16:creationId xmlns:a16="http://schemas.microsoft.com/office/drawing/2014/main" id="{F6C8F180-52B8-B147-B0A5-B199CFAD4CBD}"/>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112594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4.15769E-6 -5.73941E-6 L -0.04029 0.06086 " pathEditMode="relative" ptsTypes="AA">
                                      <p:cBhvr>
                                        <p:cTn id="6" dur="2000" fill="hold"/>
                                        <p:tgtEl>
                                          <p:spTgt spid="109"/>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5.84231E-6 -5.73016E-6 L 0.03369 -0.04768 " pathEditMode="relative" ptsTypes="AA">
                                      <p:cBhvr>
                                        <p:cTn id="8" dur="2000" fill="hold"/>
                                        <p:tgtEl>
                                          <p:spTgt spid="61"/>
                                        </p:tgtEl>
                                        <p:attrNameLst>
                                          <p:attrName>ppt_x</p:attrName>
                                          <p:attrName>ppt_y</p:attrName>
                                        </p:attrNameLst>
                                      </p:cBhvr>
                                    </p:animMotion>
                                  </p:childTnLst>
                                </p:cTn>
                              </p:par>
                            </p:childTnLst>
                          </p:cTn>
                        </p:par>
                        <p:par>
                          <p:cTn id="9" fill="hold">
                            <p:stCondLst>
                              <p:cond delay="3000"/>
                            </p:stCondLst>
                            <p:childTnLst>
                              <p:par>
                                <p:cTn id="10" presetID="32" presetClass="emph" presetSubtype="0" fill="hold" nodeType="afterEffect">
                                  <p:stCondLst>
                                    <p:cond delay="0"/>
                                  </p:stCondLst>
                                  <p:childTnLst>
                                    <p:animRot by="120000">
                                      <p:cBhvr>
                                        <p:cTn id="11" dur="100" fill="hold">
                                          <p:stCondLst>
                                            <p:cond delay="0"/>
                                          </p:stCondLst>
                                        </p:cTn>
                                        <p:tgtEl>
                                          <p:spTgt spid="48"/>
                                        </p:tgtEl>
                                        <p:attrNameLst>
                                          <p:attrName>r</p:attrName>
                                        </p:attrNameLst>
                                      </p:cBhvr>
                                    </p:animRot>
                                    <p:animRot by="-240000">
                                      <p:cBhvr>
                                        <p:cTn id="12" dur="200" fill="hold">
                                          <p:stCondLst>
                                            <p:cond delay="200"/>
                                          </p:stCondLst>
                                        </p:cTn>
                                        <p:tgtEl>
                                          <p:spTgt spid="48"/>
                                        </p:tgtEl>
                                        <p:attrNameLst>
                                          <p:attrName>r</p:attrName>
                                        </p:attrNameLst>
                                      </p:cBhvr>
                                    </p:animRot>
                                    <p:animRot by="240000">
                                      <p:cBhvr>
                                        <p:cTn id="13" dur="200" fill="hold">
                                          <p:stCondLst>
                                            <p:cond delay="400"/>
                                          </p:stCondLst>
                                        </p:cTn>
                                        <p:tgtEl>
                                          <p:spTgt spid="48"/>
                                        </p:tgtEl>
                                        <p:attrNameLst>
                                          <p:attrName>r</p:attrName>
                                        </p:attrNameLst>
                                      </p:cBhvr>
                                    </p:animRot>
                                    <p:animRot by="-240000">
                                      <p:cBhvr>
                                        <p:cTn id="14" dur="200" fill="hold">
                                          <p:stCondLst>
                                            <p:cond delay="600"/>
                                          </p:stCondLst>
                                        </p:cTn>
                                        <p:tgtEl>
                                          <p:spTgt spid="48"/>
                                        </p:tgtEl>
                                        <p:attrNameLst>
                                          <p:attrName>r</p:attrName>
                                        </p:attrNameLst>
                                      </p:cBhvr>
                                    </p:animRot>
                                    <p:animRot by="120000">
                                      <p:cBhvr>
                                        <p:cTn id="15" dur="200" fill="hold">
                                          <p:stCondLst>
                                            <p:cond delay="80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n-US" dirty="0">
                  <a:latin typeface="Trebuchet MS"/>
                  <a:cs typeface="Trebuchet MS"/>
                </a:rPr>
                <a:t>1) Lineal con </a:t>
              </a:r>
              <a:r>
                <a:rPr lang="en-US" dirty="0" err="1">
                  <a:latin typeface="Trebuchet MS"/>
                  <a:cs typeface="Trebuchet MS"/>
                </a:rPr>
                <a:t>separación</a:t>
              </a:r>
              <a:r>
                <a:rPr lang="en-US" dirty="0">
                  <a:latin typeface="Trebuchet MS"/>
                  <a:cs typeface="Trebuchet MS"/>
                </a:rPr>
                <a:t>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n-US">
                  <a:latin typeface="Trebuchet MS"/>
                  <a:cs typeface="Trebuchet MS"/>
                </a:rPr>
                <a:t>2) Lineal sin separación perfecta
</a:t>
              </a:r>
              <a:endParaRPr lang="en-US" dirty="0">
                <a:latin typeface="Trebuchet MS"/>
                <a:cs typeface="Trebuchet MS"/>
              </a:endParaRP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n-US">
                  <a:latin typeface="Trebuchet MS"/>
                  <a:cs typeface="Trebuchet MS"/>
                </a:rPr>
                <a:t>3) No lineal
</a:t>
              </a:r>
              <a:endParaRPr lang="en-US" dirty="0">
                <a:latin typeface="Trebuchet MS"/>
                <a:cs typeface="Trebuchet MS"/>
              </a:endParaRPr>
            </a:p>
          </p:txBody>
        </p:sp>
      </p:grpSp>
    </p:spTree>
    <p:extLst>
      <p:ext uri="{BB962C8B-B14F-4D97-AF65-F5344CB8AC3E}">
        <p14:creationId xmlns:p14="http://schemas.microsoft.com/office/powerpoint/2010/main" val="42685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0000"/>
          </a:solidFill>
        </p:grpSpPr>
        <p:sp>
          <p:nvSpPr>
            <p:cNvPr id="81" name="Oval 80"/>
            <p:cNvSpPr/>
            <p:nvPr/>
          </p:nvSpPr>
          <p:spPr>
            <a:xfrm>
              <a:off x="3032670" y="34290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0000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sp>
        <p:nvSpPr>
          <p:cNvPr id="46" name="TextBox 45">
            <a:extLst>
              <a:ext uri="{FF2B5EF4-FFF2-40B4-BE49-F238E27FC236}">
                <a16:creationId xmlns:a16="http://schemas.microsoft.com/office/drawing/2014/main" id="{FF8DD366-54A2-D341-A033-F8F450B83A98}"/>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F8AC4726-B93E-B546-B2DB-B76B65D6453A}"/>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Tree>
    <p:extLst>
      <p:ext uri="{BB962C8B-B14F-4D97-AF65-F5344CB8AC3E}">
        <p14:creationId xmlns:p14="http://schemas.microsoft.com/office/powerpoint/2010/main" val="819207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324803" y="3308275"/>
            <a:ext cx="1440160" cy="1800200"/>
            <a:chOff x="2888654" y="3429000"/>
            <a:chExt cx="1440160" cy="1800200"/>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60662" y="400506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888654"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220487" y="4067623"/>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324869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392710" y="386104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68074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360873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396877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112790" y="450912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176686" y="371703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960662" y="46531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8654" y="43651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64718" y="414908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248694" y="501317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392710" y="47251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517858" y="3043029"/>
            <a:ext cx="1922676" cy="1440160"/>
            <a:chOff x="4299707" y="3005336"/>
            <a:chExt cx="1922676" cy="1440160"/>
          </a:xfrm>
          <a:solidFill>
            <a:srgbClr val="C5F5FF"/>
          </a:solidFill>
        </p:grpSpPr>
        <p:sp>
          <p:nvSpPr>
            <p:cNvPr id="118" name="Oval 11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B0ADD19-C815-DE4C-A392-4489F3EFE2AE}"/>
              </a:ext>
            </a:extLst>
          </p:cNvPr>
          <p:cNvGrpSpPr/>
          <p:nvPr/>
        </p:nvGrpSpPr>
        <p:grpSpPr>
          <a:xfrm>
            <a:off x="551942" y="764704"/>
            <a:ext cx="8651061" cy="1844750"/>
            <a:chOff x="551942" y="764704"/>
            <a:chExt cx="8651061" cy="1844750"/>
          </a:xfrm>
        </p:grpSpPr>
        <p:sp>
          <p:nvSpPr>
            <p:cNvPr id="46" name="TextBox 45">
              <a:extLst>
                <a:ext uri="{FF2B5EF4-FFF2-40B4-BE49-F238E27FC236}">
                  <a16:creationId xmlns:a16="http://schemas.microsoft.com/office/drawing/2014/main" id="{88ABED98-C632-7543-BB91-D5AC9B1D1EC9}"/>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47" name="TextBox 46">
              <a:extLst>
                <a:ext uri="{FF2B5EF4-FFF2-40B4-BE49-F238E27FC236}">
                  <a16:creationId xmlns:a16="http://schemas.microsoft.com/office/drawing/2014/main" id="{2AF27C03-BCAD-4A40-BC28-899392A9EAA4}"/>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49" name="TextBox 48">
              <a:extLst>
                <a:ext uri="{FF2B5EF4-FFF2-40B4-BE49-F238E27FC236}">
                  <a16:creationId xmlns:a16="http://schemas.microsoft.com/office/drawing/2014/main" id="{6A7D4EA8-D7DE-D847-B9B5-48670BA98D34}"/>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spTree>
    <p:extLst>
      <p:ext uri="{BB962C8B-B14F-4D97-AF65-F5344CB8AC3E}">
        <p14:creationId xmlns:p14="http://schemas.microsoft.com/office/powerpoint/2010/main" val="154661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FD8AB7B-301C-9B42-98A7-88651479DB29}"/>
              </a:ext>
            </a:extLst>
          </p:cNvPr>
          <p:cNvGrpSpPr/>
          <p:nvPr/>
        </p:nvGrpSpPr>
        <p:grpSpPr>
          <a:xfrm>
            <a:off x="551942" y="764704"/>
            <a:ext cx="8651061" cy="1844750"/>
            <a:chOff x="551942" y="764704"/>
            <a:chExt cx="8651061" cy="1844750"/>
          </a:xfrm>
        </p:grpSpPr>
        <p:sp>
          <p:nvSpPr>
            <p:cNvPr id="34" name="TextBox 33">
              <a:extLst>
                <a:ext uri="{FF2B5EF4-FFF2-40B4-BE49-F238E27FC236}">
                  <a16:creationId xmlns:a16="http://schemas.microsoft.com/office/drawing/2014/main" id="{B011DA0F-F0F3-BA4D-A7C8-0D195C73EF26}"/>
                </a:ext>
              </a:extLst>
            </p:cNvPr>
            <p:cNvSpPr txBox="1"/>
            <p:nvPr/>
          </p:nvSpPr>
          <p:spPr>
            <a:xfrm>
              <a:off x="611560" y="764704"/>
              <a:ext cx="2316660" cy="830997"/>
            </a:xfrm>
            <a:prstGeom prst="rect">
              <a:avLst/>
            </a:prstGeom>
            <a:noFill/>
          </p:spPr>
          <p:txBody>
            <a:bodyPr wrap="none" rtlCol="0">
              <a:spAutoFit/>
            </a:bodyPr>
            <a:lstStyle/>
            <a:p>
              <a:r>
                <a:rPr lang="es-ES_tradnl" sz="2400" dirty="0">
                  <a:solidFill>
                    <a:srgbClr val="FF9300"/>
                  </a:solidFill>
                  <a:latin typeface="Trebuchet MS"/>
                  <a:cs typeface="Trebuchet MS"/>
                </a:rPr>
                <a:t>SVM: dos clases
</a:t>
              </a:r>
            </a:p>
          </p:txBody>
        </p:sp>
        <p:sp>
          <p:nvSpPr>
            <p:cNvPr id="35" name="TextBox 34">
              <a:extLst>
                <a:ext uri="{FF2B5EF4-FFF2-40B4-BE49-F238E27FC236}">
                  <a16:creationId xmlns:a16="http://schemas.microsoft.com/office/drawing/2014/main" id="{1B5D38B0-55CD-644F-ADB1-82355E5A9AA0}"/>
                </a:ext>
              </a:extLst>
            </p:cNvPr>
            <p:cNvSpPr txBox="1"/>
            <p:nvPr/>
          </p:nvSpPr>
          <p:spPr>
            <a:xfrm>
              <a:off x="551942" y="1532236"/>
              <a:ext cx="3166235" cy="1077218"/>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¿Cómo definir la línea de decisión cuando no hay una separación perfecta?
</a:t>
              </a:r>
            </a:p>
          </p:txBody>
        </p:sp>
        <p:sp>
          <p:nvSpPr>
            <p:cNvPr id="36" name="TextBox 35">
              <a:extLst>
                <a:ext uri="{FF2B5EF4-FFF2-40B4-BE49-F238E27FC236}">
                  <a16:creationId xmlns:a16="http://schemas.microsoft.com/office/drawing/2014/main" id="{B380FC43-8B81-FC48-93BF-EE60D80326CE}"/>
                </a:ext>
              </a:extLst>
            </p:cNvPr>
            <p:cNvSpPr txBox="1"/>
            <p:nvPr/>
          </p:nvSpPr>
          <p:spPr>
            <a:xfrm>
              <a:off x="5893195" y="1513036"/>
              <a:ext cx="3309808" cy="830997"/>
            </a:xfrm>
            <a:prstGeom prst="rect">
              <a:avLst/>
            </a:prstGeom>
            <a:noFill/>
          </p:spPr>
          <p:txBody>
            <a:bodyPr wrap="square" rtlCol="0">
              <a:spAutoFit/>
            </a:bodyPr>
            <a:lstStyle/>
            <a:p>
              <a:r>
                <a:rPr lang="es-ES_tradnl" sz="1600">
                  <a:solidFill>
                    <a:schemeClr val="tx1">
                      <a:lumMod val="65000"/>
                      <a:lumOff val="35000"/>
                    </a:schemeClr>
                  </a:solidFill>
                  <a:latin typeface="Trebuchet MS"/>
                  <a:cs typeface="Trebuchet MS"/>
                </a:rPr>
                <a:t>Consideramos sólo las muestras clasificadas erroneamente
</a:t>
              </a:r>
            </a:p>
          </p:txBody>
        </p:sp>
      </p:grpSp>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n-US" sz="4000" b="1" dirty="0">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n-US" sz="4000" b="1" dirty="0">
                  <a:latin typeface="Trebuchet MS"/>
                  <a:cs typeface="Trebuchet MS"/>
                </a:rPr>
                <a:t>.</a:t>
              </a:r>
            </a:p>
          </p:txBody>
        </p:sp>
      </p:grpSp>
      <p:sp>
        <p:nvSpPr>
          <p:cNvPr id="63" name="TextBox 62"/>
          <p:cNvSpPr txBox="1"/>
          <p:nvPr/>
        </p:nvSpPr>
        <p:spPr>
          <a:xfrm>
            <a:off x="395190" y="3706733"/>
            <a:ext cx="2016514" cy="338554"/>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Vectores de soporte</a:t>
            </a:r>
          </a:p>
        </p:txBody>
      </p:sp>
    </p:spTree>
    <p:extLst>
      <p:ext uri="{BB962C8B-B14F-4D97-AF65-F5344CB8AC3E}">
        <p14:creationId xmlns:p14="http://schemas.microsoft.com/office/powerpoint/2010/main" val="41169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rot="20987970">
            <a:off x="2595776" y="227177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468819" y="3308275"/>
            <a:ext cx="1270462" cy="984949"/>
            <a:chOff x="3032670" y="3429000"/>
            <a:chExt cx="1270462" cy="984949"/>
          </a:xfrm>
          <a:solidFill>
            <a:srgbClr val="FFC7FF"/>
          </a:solidFill>
        </p:grpSpPr>
        <p:sp>
          <p:nvSpPr>
            <p:cNvPr id="81" name="Oval 8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109" name="Group 108"/>
          <p:cNvGrpSpPr/>
          <p:nvPr/>
        </p:nvGrpSpPr>
        <p:grpSpPr>
          <a:xfrm rot="2553764">
            <a:off x="3479201" y="4026208"/>
            <a:ext cx="1368152" cy="360040"/>
            <a:chOff x="4644008" y="4085456"/>
            <a:chExt cx="1368152" cy="360040"/>
          </a:xfrm>
          <a:solidFill>
            <a:srgbClr val="C5F5FF"/>
          </a:solidFill>
        </p:grpSpPr>
        <p:sp>
          <p:nvSpPr>
            <p:cNvPr id="117" name="Oval 116"/>
            <p:cNvSpPr/>
            <p:nvPr/>
          </p:nvSpPr>
          <p:spPr>
            <a:xfrm>
              <a:off x="536408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1" name="Oval 120"/>
            <p:cNvSpPr/>
            <p:nvPr/>
          </p:nvSpPr>
          <p:spPr>
            <a:xfrm>
              <a:off x="5796136" y="408545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3" name="Oval 122"/>
            <p:cNvSpPr/>
            <p:nvPr/>
          </p:nvSpPr>
          <p:spPr>
            <a:xfrm>
              <a:off x="4644008" y="422947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pic>
        <p:nvPicPr>
          <p:cNvPr id="2" name="Picture 1" descr="Screen Shot 2014-10-28 at 10.4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9672"/>
            <a:ext cx="6858000" cy="6858000"/>
          </a:xfrm>
          <a:prstGeom prst="rect">
            <a:avLst/>
          </a:prstGeom>
        </p:spPr>
      </p:pic>
      <p:grpSp>
        <p:nvGrpSpPr>
          <p:cNvPr id="7" name="Group 6"/>
          <p:cNvGrpSpPr/>
          <p:nvPr/>
        </p:nvGrpSpPr>
        <p:grpSpPr>
          <a:xfrm>
            <a:off x="2813538" y="2163897"/>
            <a:ext cx="3461044" cy="3916096"/>
            <a:chOff x="2813538" y="2163897"/>
            <a:chExt cx="3461044" cy="3916096"/>
          </a:xfrm>
        </p:grpSpPr>
        <p:cxnSp>
          <p:nvCxnSpPr>
            <p:cNvPr id="4" name="Straight Connector 3"/>
            <p:cNvCxnSpPr/>
            <p:nvPr/>
          </p:nvCxnSpPr>
          <p:spPr>
            <a:xfrm flipH="1">
              <a:off x="2813538" y="2686538"/>
              <a:ext cx="195385" cy="244231"/>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831165" y="2163897"/>
              <a:ext cx="373019" cy="707886"/>
            </a:xfrm>
            <a:prstGeom prst="rect">
              <a:avLst/>
            </a:prstGeom>
            <a:noFill/>
          </p:spPr>
          <p:txBody>
            <a:bodyPr wrap="none" rtlCol="0">
              <a:spAutoFit/>
            </a:bodyPr>
            <a:lstStyle/>
            <a:p>
              <a:r>
                <a:rPr lang="es-ES_tradnl" sz="4000" b="1">
                  <a:latin typeface="Trebuchet MS"/>
                  <a:cs typeface="Trebuchet MS"/>
                </a:rPr>
                <a:t>.</a:t>
              </a:r>
            </a:p>
          </p:txBody>
        </p:sp>
        <p:cxnSp>
          <p:nvCxnSpPr>
            <p:cNvPr id="49" name="Straight Connector 48"/>
            <p:cNvCxnSpPr>
              <a:cxnSpLocks noChangeAspect="1"/>
            </p:cNvCxnSpPr>
            <p:nvPr/>
          </p:nvCxnSpPr>
          <p:spPr>
            <a:xfrm flipH="1">
              <a:off x="5750168" y="4841630"/>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flipH="1">
              <a:off x="5046782" y="4509473"/>
              <a:ext cx="55824" cy="72000"/>
            </a:xfrm>
            <a:prstGeom prst="line">
              <a:avLst/>
            </a:prstGeom>
            <a:ln>
              <a:solidFill>
                <a:srgbClr val="262626"/>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noChangeAspect="1"/>
            </p:cNvCxnSpPr>
            <p:nvPr/>
          </p:nvCxnSpPr>
          <p:spPr>
            <a:xfrm flipH="1">
              <a:off x="3323490" y="3577493"/>
              <a:ext cx="316800" cy="396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cxnSpLocks noChangeAspect="1"/>
            </p:cNvCxnSpPr>
            <p:nvPr/>
          </p:nvCxnSpPr>
          <p:spPr>
            <a:xfrm flipH="1">
              <a:off x="4824045" y="4804513"/>
              <a:ext cx="460799" cy="575999"/>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noChangeAspect="1"/>
            </p:cNvCxnSpPr>
            <p:nvPr/>
          </p:nvCxnSpPr>
          <p:spPr>
            <a:xfrm flipH="1">
              <a:off x="5986582" y="5546969"/>
              <a:ext cx="288000" cy="360000"/>
            </a:xfrm>
            <a:prstGeom prst="line">
              <a:avLst/>
            </a:prstGeom>
            <a:ln>
              <a:solidFill>
                <a:srgbClr val="26262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917873" y="3996603"/>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6" name="TextBox 55"/>
            <p:cNvSpPr txBox="1"/>
            <p:nvPr/>
          </p:nvSpPr>
          <p:spPr>
            <a:xfrm>
              <a:off x="5836183" y="4348295"/>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7" name="TextBox 56"/>
            <p:cNvSpPr txBox="1"/>
            <p:nvPr/>
          </p:nvSpPr>
          <p:spPr>
            <a:xfrm>
              <a:off x="3165276" y="3445617"/>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8" name="TextBox 57"/>
            <p:cNvSpPr txBox="1"/>
            <p:nvPr/>
          </p:nvSpPr>
          <p:spPr>
            <a:xfrm>
              <a:off x="4665831" y="4848479"/>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59" name="TextBox 58"/>
            <p:cNvSpPr txBox="1"/>
            <p:nvPr/>
          </p:nvSpPr>
          <p:spPr>
            <a:xfrm>
              <a:off x="5853768" y="5372107"/>
              <a:ext cx="373019" cy="707886"/>
            </a:xfrm>
            <a:prstGeom prst="rect">
              <a:avLst/>
            </a:prstGeom>
            <a:noFill/>
          </p:spPr>
          <p:txBody>
            <a:bodyPr wrap="none" rtlCol="0">
              <a:spAutoFit/>
            </a:bodyPr>
            <a:lstStyle/>
            <a:p>
              <a:r>
                <a:rPr lang="es-ES_tradnl" sz="4000" b="1">
                  <a:latin typeface="Trebuchet MS"/>
                  <a:cs typeface="Trebuchet MS"/>
                </a:rPr>
                <a:t>.</a:t>
              </a:r>
            </a:p>
          </p:txBody>
        </p:sp>
      </p:grpSp>
      <p:sp>
        <p:nvSpPr>
          <p:cNvPr id="29" name="Rectangle 28"/>
          <p:cNvSpPr/>
          <p:nvPr/>
        </p:nvSpPr>
        <p:spPr>
          <a:xfrm>
            <a:off x="2870559" y="2648415"/>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1</a:t>
            </a:r>
            <a:endParaRPr lang="es-ES_tradnl">
              <a:solidFill>
                <a:schemeClr val="bg1"/>
              </a:solidFill>
            </a:endParaRPr>
          </a:p>
        </p:txBody>
      </p:sp>
      <p:sp>
        <p:nvSpPr>
          <p:cNvPr id="31" name="Rectangle 30"/>
          <p:cNvSpPr/>
          <p:nvPr/>
        </p:nvSpPr>
        <p:spPr>
          <a:xfrm>
            <a:off x="5015882" y="4412738"/>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2</a:t>
            </a:r>
            <a:endParaRPr lang="es-ES_tradnl">
              <a:solidFill>
                <a:schemeClr val="bg1"/>
              </a:solidFill>
            </a:endParaRPr>
          </a:p>
        </p:txBody>
      </p:sp>
      <p:sp>
        <p:nvSpPr>
          <p:cNvPr id="32" name="Rectangle 31"/>
          <p:cNvSpPr/>
          <p:nvPr/>
        </p:nvSpPr>
        <p:spPr>
          <a:xfrm>
            <a:off x="5881435" y="48289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3</a:t>
            </a:r>
            <a:endParaRPr lang="es-ES_tradnl">
              <a:solidFill>
                <a:schemeClr val="bg1"/>
              </a:solidFill>
            </a:endParaRPr>
          </a:p>
        </p:txBody>
      </p:sp>
      <p:sp>
        <p:nvSpPr>
          <p:cNvPr id="33" name="Rectangle 32"/>
          <p:cNvSpPr/>
          <p:nvPr/>
        </p:nvSpPr>
        <p:spPr>
          <a:xfrm>
            <a:off x="3122601" y="3584306"/>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4</a:t>
            </a:r>
            <a:endParaRPr lang="es-ES_tradnl">
              <a:solidFill>
                <a:schemeClr val="bg1"/>
              </a:solidFill>
            </a:endParaRPr>
          </a:p>
        </p:txBody>
      </p:sp>
      <p:sp>
        <p:nvSpPr>
          <p:cNvPr id="34" name="Rectangle 33"/>
          <p:cNvSpPr/>
          <p:nvPr/>
        </p:nvSpPr>
        <p:spPr>
          <a:xfrm>
            <a:off x="5023693" y="4938322"/>
            <a:ext cx="393971" cy="369332"/>
          </a:xfrm>
          <a:prstGeom prst="rect">
            <a:avLst/>
          </a:prstGeom>
        </p:spPr>
        <p:txBody>
          <a:bodyPr wrap="none">
            <a:spAutoFit/>
          </a:bodyPr>
          <a:lstStyle/>
          <a:p>
            <a:r>
              <a:rPr lang="es-ES_tradnl">
                <a:latin typeface="Trebuchet MS"/>
                <a:cs typeface="Trebuchet MS"/>
              </a:rPr>
              <a:t>e</a:t>
            </a:r>
            <a:r>
              <a:rPr lang="es-ES_tradnl" baseline="-25000">
                <a:latin typeface="Trebuchet MS"/>
                <a:cs typeface="Trebuchet MS"/>
              </a:rPr>
              <a:t>5</a:t>
            </a:r>
            <a:endParaRPr lang="es-ES_tradnl"/>
          </a:p>
        </p:txBody>
      </p:sp>
      <p:sp>
        <p:nvSpPr>
          <p:cNvPr id="35" name="Rectangle 34"/>
          <p:cNvSpPr/>
          <p:nvPr/>
        </p:nvSpPr>
        <p:spPr>
          <a:xfrm>
            <a:off x="5844304" y="5485402"/>
            <a:ext cx="393971" cy="369332"/>
          </a:xfrm>
          <a:prstGeom prst="rect">
            <a:avLst/>
          </a:prstGeom>
        </p:spPr>
        <p:txBody>
          <a:bodyPr wrap="none">
            <a:spAutoFit/>
          </a:bodyPr>
          <a:lstStyle/>
          <a:p>
            <a:r>
              <a:rPr lang="es-ES_tradnl">
                <a:solidFill>
                  <a:schemeClr val="bg1"/>
                </a:solidFill>
                <a:latin typeface="Trebuchet MS"/>
                <a:cs typeface="Trebuchet MS"/>
              </a:rPr>
              <a:t>e</a:t>
            </a:r>
            <a:r>
              <a:rPr lang="es-ES_tradnl" baseline="-25000">
                <a:solidFill>
                  <a:schemeClr val="bg1"/>
                </a:solidFill>
                <a:latin typeface="Trebuchet MS"/>
                <a:cs typeface="Trebuchet MS"/>
              </a:rPr>
              <a:t>6</a:t>
            </a:r>
            <a:endParaRPr lang="es-ES_tradnl" baseline="-25000">
              <a:solidFill>
                <a:schemeClr val="bg1"/>
              </a:solidFill>
            </a:endParaRPr>
          </a:p>
        </p:txBody>
      </p:sp>
      <p:sp>
        <p:nvSpPr>
          <p:cNvPr id="37" name="Rectangle 36"/>
          <p:cNvSpPr/>
          <p:nvPr/>
        </p:nvSpPr>
        <p:spPr>
          <a:xfrm>
            <a:off x="5830631" y="2150184"/>
            <a:ext cx="3187245" cy="990079"/>
          </a:xfrm>
          <a:prstGeom prst="rect">
            <a:avLst/>
          </a:prstGeom>
        </p:spPr>
        <p:txBody>
          <a:bodyPr wrap="square">
            <a:spAutoFit/>
          </a:bodyPr>
          <a:lstStyle/>
          <a:p>
            <a:r>
              <a:rPr lang="es-ES_tradnl">
                <a:latin typeface="Trebuchet MS"/>
                <a:cs typeface="Trebuchet MS"/>
              </a:rPr>
              <a:t>Encontrar la línea de decisión para que</a:t>
            </a:r>
          </a:p>
          <a:p>
            <a:pPr>
              <a:lnSpc>
                <a:spcPct val="140000"/>
              </a:lnSpc>
            </a:pPr>
            <a:r>
              <a:rPr lang="es-ES_tradnl">
                <a:latin typeface="Trebuchet MS"/>
                <a:cs typeface="Trebuchet MS"/>
              </a:rPr>
              <a:t>e = Σ e</a:t>
            </a:r>
            <a:r>
              <a:rPr lang="es-ES_tradnl" baseline="-25000">
                <a:latin typeface="Trebuchet MS"/>
                <a:cs typeface="Trebuchet MS"/>
              </a:rPr>
              <a:t>i</a:t>
            </a:r>
            <a:r>
              <a:rPr lang="es-ES_tradnl">
                <a:latin typeface="Trebuchet MS"/>
                <a:cs typeface="Trebuchet MS"/>
              </a:rPr>
              <a:t> </a:t>
            </a:r>
            <a:r>
              <a:rPr lang="es-ES_tradnl">
                <a:latin typeface="Wingdings"/>
                <a:ea typeface="Wingdings"/>
                <a:cs typeface="Wingdings"/>
                <a:sym typeface="Wingdings"/>
              </a:rPr>
              <a:t></a:t>
            </a:r>
            <a:r>
              <a:rPr lang="es-ES_tradnl">
                <a:sym typeface="Wingdings"/>
              </a:rPr>
              <a:t> min</a:t>
            </a:r>
            <a:endParaRPr lang="es-ES_tradnl"/>
          </a:p>
        </p:txBody>
      </p:sp>
      <p:sp>
        <p:nvSpPr>
          <p:cNvPr id="3" name="Rectangle 2"/>
          <p:cNvSpPr/>
          <p:nvPr/>
        </p:nvSpPr>
        <p:spPr>
          <a:xfrm>
            <a:off x="5855463" y="1710565"/>
            <a:ext cx="2092239" cy="369332"/>
          </a:xfrm>
          <a:prstGeom prst="rect">
            <a:avLst/>
          </a:prstGeom>
        </p:spPr>
        <p:txBody>
          <a:bodyPr wrap="none">
            <a:spAutoFit/>
          </a:bodyPr>
          <a:lstStyle/>
          <a:p>
            <a:r>
              <a:rPr lang="es-ES_tradnl">
                <a:solidFill>
                  <a:schemeClr val="tx1">
                    <a:lumMod val="65000"/>
                    <a:lumOff val="35000"/>
                  </a:schemeClr>
                </a:solidFill>
                <a:latin typeface="Trebuchet MS"/>
                <a:cs typeface="Trebuchet MS"/>
              </a:rPr>
              <a:t>Ideas clave d SVM:</a:t>
            </a:r>
            <a:endParaRPr lang="es-ES_tradnl"/>
          </a:p>
        </p:txBody>
      </p:sp>
      <p:sp>
        <p:nvSpPr>
          <p:cNvPr id="40" name="TextBox 39"/>
          <p:cNvSpPr txBox="1"/>
          <p:nvPr/>
        </p:nvSpPr>
        <p:spPr>
          <a:xfrm>
            <a:off x="395190" y="3706733"/>
            <a:ext cx="2016514"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Vectores de soporte</a:t>
            </a:r>
          </a:p>
        </p:txBody>
      </p:sp>
      <p:sp>
        <p:nvSpPr>
          <p:cNvPr id="41" name="TextBox 40"/>
          <p:cNvSpPr txBox="1"/>
          <p:nvPr/>
        </p:nvSpPr>
        <p:spPr>
          <a:xfrm>
            <a:off x="391284" y="4015444"/>
            <a:ext cx="1132041" cy="338554"/>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e</a:t>
            </a:r>
            <a:r>
              <a:rPr lang="es-ES_tradnl" sz="1600" baseline="-25000">
                <a:solidFill>
                  <a:schemeClr val="tx1">
                    <a:lumMod val="65000"/>
                    <a:lumOff val="35000"/>
                  </a:schemeClr>
                </a:solidFill>
                <a:latin typeface="Trebuchet MS"/>
                <a:cs typeface="Trebuchet MS"/>
              </a:rPr>
              <a:t>i</a:t>
            </a:r>
            <a:r>
              <a:rPr lang="es-ES_tradnl" sz="1600">
                <a:solidFill>
                  <a:schemeClr val="tx1">
                    <a:lumMod val="65000"/>
                    <a:lumOff val="35000"/>
                  </a:schemeClr>
                </a:solidFill>
                <a:latin typeface="Trebuchet MS"/>
                <a:cs typeface="Trebuchet MS"/>
              </a:rPr>
              <a:t>: errores</a:t>
            </a:r>
          </a:p>
        </p:txBody>
      </p:sp>
    </p:spTree>
    <p:extLst>
      <p:ext uri="{BB962C8B-B14F-4D97-AF65-F5344CB8AC3E}">
        <p14:creationId xmlns:p14="http://schemas.microsoft.com/office/powerpoint/2010/main" val="24056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dirty="0">
                  <a:latin typeface="Trebuchet MS"/>
                  <a:cs typeface="Trebuchet MS"/>
                </a:rPr>
                <a:t>2) Lineal sin separación perfecta</a:t>
              </a:r>
              <a:r>
                <a:rPr lang="es-ES_tradnl" dirty="0">
                  <a:solidFill>
                    <a:schemeClr val="bg1">
                      <a:lumMod val="50000"/>
                    </a:schemeClr>
                  </a:solidFill>
                  <a:latin typeface="Trebuchet MS"/>
                  <a:cs typeface="Trebuchet MS"/>
                </a:rPr>
                <a:t>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13" name="Rectangle 12">
            <a:extLst>
              <a:ext uri="{FF2B5EF4-FFF2-40B4-BE49-F238E27FC236}">
                <a16:creationId xmlns:a16="http://schemas.microsoft.com/office/drawing/2014/main" id="{FD7AE1B7-AD79-C044-B40A-F7C7AFAAF2C5}"/>
              </a:ext>
            </a:extLst>
          </p:cNvPr>
          <p:cNvSpPr/>
          <p:nvPr/>
        </p:nvSpPr>
        <p:spPr>
          <a:xfrm>
            <a:off x="5539154" y="1328615"/>
            <a:ext cx="1924539" cy="3585308"/>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477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7521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Tree>
    <p:extLst>
      <p:ext uri="{BB962C8B-B14F-4D97-AF65-F5344CB8AC3E}">
        <p14:creationId xmlns:p14="http://schemas.microsoft.com/office/powerpoint/2010/main" val="4011953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54226" y="1484923"/>
            <a:ext cx="2530231" cy="264719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3356707" y="1246554"/>
            <a:ext cx="3364524" cy="341336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2633786" y="840153"/>
            <a:ext cx="4312139" cy="4347308"/>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a:off x="2037860" y="341923"/>
            <a:ext cx="5220678" cy="5480539"/>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57150" cmpd="sng">
            <a:solidFill>
              <a:srgbClr val="262626"/>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1348154" y="2803769"/>
            <a:ext cx="4210538" cy="2901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781539" y="2530230"/>
            <a:ext cx="4650155" cy="1240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2833078" y="3067538"/>
            <a:ext cx="2969845" cy="359507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164017" y="3214077"/>
            <a:ext cx="1039445" cy="32785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1357923" y="1910862"/>
            <a:ext cx="3747479" cy="72292"/>
          </a:xfrm>
          <a:prstGeom prst="line">
            <a:avLst/>
          </a:prstGeom>
          <a:ln w="5715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79228" y="1817081"/>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484551" y="3552097"/>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1031628" y="5535250"/>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2487243" y="6385173"/>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4964720" y="648866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6508259" y="3167188"/>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6562965" y="3661505"/>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6705596" y="4233972"/>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6920523" y="4693136"/>
            <a:ext cx="313044" cy="369332"/>
          </a:xfrm>
          <a:prstGeom prst="rect">
            <a:avLst/>
          </a:prstGeom>
          <a:noFill/>
        </p:spPr>
        <p:txBody>
          <a:bodyPr wrap="none" rtlCol="0">
            <a:spAutoFit/>
          </a:bodyPr>
          <a:lstStyle/>
          <a:p>
            <a:r>
              <a:rPr lang="en-US" dirty="0">
                <a:latin typeface="Trebuchet MS"/>
                <a:cs typeface="Trebuchet MS"/>
              </a:rPr>
              <a:t>d</a:t>
            </a:r>
          </a:p>
        </p:txBody>
      </p:sp>
      <p:sp>
        <p:nvSpPr>
          <p:cNvPr id="102" name="Freeform 101"/>
          <p:cNvSpPr/>
          <p:nvPr/>
        </p:nvSpPr>
        <p:spPr>
          <a:xfrm>
            <a:off x="4656015" y="1953847"/>
            <a:ext cx="1830754" cy="1514230"/>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p:cNvSpPr txBox="1"/>
          <p:nvPr/>
        </p:nvSpPr>
        <p:spPr>
          <a:xfrm>
            <a:off x="7229227" y="5265603"/>
            <a:ext cx="313044" cy="369332"/>
          </a:xfrm>
          <a:prstGeom prst="rect">
            <a:avLst/>
          </a:prstGeom>
          <a:noFill/>
        </p:spPr>
        <p:txBody>
          <a:bodyPr wrap="none" rtlCol="0">
            <a:spAutoFit/>
          </a:bodyPr>
          <a:lstStyle/>
          <a:p>
            <a:r>
              <a:rPr lang="en-US" dirty="0">
                <a:latin typeface="Trebuchet MS"/>
                <a:cs typeface="Trebuchet MS"/>
              </a:rPr>
              <a:t>e</a:t>
            </a:r>
          </a:p>
        </p:txBody>
      </p:sp>
      <p:sp>
        <p:nvSpPr>
          <p:cNvPr id="104" name="Rectangle 103"/>
          <p:cNvSpPr/>
          <p:nvPr/>
        </p:nvSpPr>
        <p:spPr>
          <a:xfrm>
            <a:off x="5620530" y="1700794"/>
            <a:ext cx="3365024" cy="369332"/>
          </a:xfrm>
          <a:prstGeom prst="rect">
            <a:avLst/>
          </a:prstGeom>
          <a:ln>
            <a:noFill/>
          </a:ln>
        </p:spPr>
        <p:txBody>
          <a:bodyPr wrap="none">
            <a:spAutoFit/>
          </a:bodyPr>
          <a:lstStyle/>
          <a:p>
            <a:r>
              <a:rPr lang="en-US" dirty="0">
                <a:solidFill>
                  <a:schemeClr val="tx1">
                    <a:lumMod val="65000"/>
                    <a:lumOff val="35000"/>
                  </a:schemeClr>
                </a:solidFill>
                <a:latin typeface="Trebuchet MS"/>
                <a:cs typeface="Trebuchet MS"/>
              </a:rPr>
              <a:t>Nuevo </a:t>
            </a:r>
            <a:r>
              <a:rPr lang="en-US" dirty="0" err="1">
                <a:solidFill>
                  <a:schemeClr val="tx1">
                    <a:lumMod val="65000"/>
                    <a:lumOff val="35000"/>
                  </a:schemeClr>
                </a:solidFill>
                <a:latin typeface="Trebuchet MS"/>
                <a:cs typeface="Trebuchet MS"/>
              </a:rPr>
              <a:t>sistema</a:t>
            </a:r>
            <a:r>
              <a:rPr lang="en-US" dirty="0">
                <a:solidFill>
                  <a:schemeClr val="tx1">
                    <a:lumMod val="65000"/>
                    <a:lumOff val="35000"/>
                  </a:schemeClr>
                </a:solidFill>
                <a:latin typeface="Trebuchet MS"/>
                <a:cs typeface="Trebuchet MS"/>
              </a:rPr>
              <a:t> de </a:t>
            </a:r>
            <a:r>
              <a:rPr lang="en-US" dirty="0" err="1">
                <a:solidFill>
                  <a:schemeClr val="tx1">
                    <a:lumMod val="65000"/>
                    <a:lumOff val="35000"/>
                  </a:schemeClr>
                </a:solidFill>
                <a:latin typeface="Trebuchet MS"/>
                <a:cs typeface="Trebuchet MS"/>
              </a:rPr>
              <a:t>coordenadas</a:t>
            </a:r>
            <a:endParaRPr lang="en-US" dirty="0"/>
          </a:p>
        </p:txBody>
      </p:sp>
    </p:spTree>
    <p:extLst>
      <p:ext uri="{BB962C8B-B14F-4D97-AF65-F5344CB8AC3E}">
        <p14:creationId xmlns:p14="http://schemas.microsoft.com/office/powerpoint/2010/main" val="170990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1135167" y="2370237"/>
            <a:ext cx="6303549" cy="3733637"/>
            <a:chOff x="1135167" y="2370237"/>
            <a:chExt cx="6303549" cy="3733637"/>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2129679" y="2647457"/>
              <a:ext cx="0" cy="3145693"/>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973382" y="5734542"/>
              <a:ext cx="313044" cy="369332"/>
            </a:xfrm>
            <a:prstGeom prst="rect">
              <a:avLst/>
            </a:prstGeom>
            <a:noFill/>
          </p:spPr>
          <p:txBody>
            <a:bodyPr wrap="none" rtlCol="0">
              <a:spAutoFit/>
            </a:bodyPr>
            <a:lstStyle/>
            <a:p>
              <a:r>
                <a:rPr lang="en-US" dirty="0">
                  <a:latin typeface="Trebuchet MS"/>
                  <a:cs typeface="Trebuchet MS"/>
                </a:rPr>
                <a:t>1</a:t>
              </a:r>
            </a:p>
          </p:txBody>
        </p:sp>
        <p:sp>
          <p:nvSpPr>
            <p:cNvPr id="91" name="TextBox 90"/>
            <p:cNvSpPr txBox="1"/>
            <p:nvPr/>
          </p:nvSpPr>
          <p:spPr>
            <a:xfrm>
              <a:off x="3034319" y="5720866"/>
              <a:ext cx="313044" cy="369332"/>
            </a:xfrm>
            <a:prstGeom prst="rect">
              <a:avLst/>
            </a:prstGeom>
            <a:noFill/>
          </p:spPr>
          <p:txBody>
            <a:bodyPr wrap="none" rtlCol="0">
              <a:spAutoFit/>
            </a:bodyPr>
            <a:lstStyle/>
            <a:p>
              <a:r>
                <a:rPr lang="en-US" dirty="0">
                  <a:latin typeface="Trebuchet MS"/>
                  <a:cs typeface="Trebuchet MS"/>
                </a:rPr>
                <a:t>2</a:t>
              </a:r>
            </a:p>
          </p:txBody>
        </p:sp>
        <p:sp>
          <p:nvSpPr>
            <p:cNvPr id="92" name="TextBox 91"/>
            <p:cNvSpPr txBox="1"/>
            <p:nvPr/>
          </p:nvSpPr>
          <p:spPr>
            <a:xfrm>
              <a:off x="4206628" y="5720866"/>
              <a:ext cx="313044" cy="369332"/>
            </a:xfrm>
            <a:prstGeom prst="rect">
              <a:avLst/>
            </a:prstGeom>
            <a:noFill/>
          </p:spPr>
          <p:txBody>
            <a:bodyPr wrap="none" rtlCol="0">
              <a:spAutoFit/>
            </a:bodyPr>
            <a:lstStyle/>
            <a:p>
              <a:r>
                <a:rPr lang="en-US" dirty="0">
                  <a:latin typeface="Trebuchet MS"/>
                  <a:cs typeface="Trebuchet MS"/>
                </a:rPr>
                <a:t>3</a:t>
              </a:r>
            </a:p>
          </p:txBody>
        </p:sp>
        <p:sp>
          <p:nvSpPr>
            <p:cNvPr id="94" name="TextBox 93"/>
            <p:cNvSpPr txBox="1"/>
            <p:nvPr/>
          </p:nvSpPr>
          <p:spPr>
            <a:xfrm>
              <a:off x="5349628" y="5730634"/>
              <a:ext cx="313044" cy="369332"/>
            </a:xfrm>
            <a:prstGeom prst="rect">
              <a:avLst/>
            </a:prstGeom>
            <a:noFill/>
          </p:spPr>
          <p:txBody>
            <a:bodyPr wrap="none" rtlCol="0">
              <a:spAutoFit/>
            </a:bodyPr>
            <a:lstStyle/>
            <a:p>
              <a:r>
                <a:rPr lang="en-US" dirty="0">
                  <a:latin typeface="Trebuchet MS"/>
                  <a:cs typeface="Trebuchet MS"/>
                </a:rPr>
                <a:t>4</a:t>
              </a:r>
            </a:p>
          </p:txBody>
        </p:sp>
        <p:sp>
          <p:nvSpPr>
            <p:cNvPr id="95" name="TextBox 94"/>
            <p:cNvSpPr txBox="1"/>
            <p:nvPr/>
          </p:nvSpPr>
          <p:spPr>
            <a:xfrm>
              <a:off x="6430104" y="5716898"/>
              <a:ext cx="313044" cy="369332"/>
            </a:xfrm>
            <a:prstGeom prst="rect">
              <a:avLst/>
            </a:prstGeom>
            <a:noFill/>
          </p:spPr>
          <p:txBody>
            <a:bodyPr wrap="none" rtlCol="0">
              <a:spAutoFit/>
            </a:bodyPr>
            <a:lstStyle/>
            <a:p>
              <a:r>
                <a:rPr lang="en-US" dirty="0">
                  <a:latin typeface="Trebuchet MS"/>
                  <a:cs typeface="Trebuchet MS"/>
                </a:rPr>
                <a:t>5</a:t>
              </a:r>
            </a:p>
          </p:txBody>
        </p:sp>
        <p:sp>
          <p:nvSpPr>
            <p:cNvPr id="96" name="TextBox 95"/>
            <p:cNvSpPr txBox="1"/>
            <p:nvPr/>
          </p:nvSpPr>
          <p:spPr>
            <a:xfrm>
              <a:off x="7113950" y="2708034"/>
              <a:ext cx="313044" cy="369332"/>
            </a:xfrm>
            <a:prstGeom prst="rect">
              <a:avLst/>
            </a:prstGeom>
            <a:noFill/>
          </p:spPr>
          <p:txBody>
            <a:bodyPr wrap="none" rtlCol="0">
              <a:spAutoFit/>
            </a:bodyPr>
            <a:lstStyle/>
            <a:p>
              <a:r>
                <a:rPr lang="en-US" dirty="0">
                  <a:latin typeface="Trebuchet MS"/>
                  <a:cs typeface="Trebuchet MS"/>
                </a:rPr>
                <a:t>a</a:t>
              </a:r>
            </a:p>
          </p:txBody>
        </p:sp>
        <p:sp>
          <p:nvSpPr>
            <p:cNvPr id="98" name="TextBox 97"/>
            <p:cNvSpPr txBox="1"/>
            <p:nvPr/>
          </p:nvSpPr>
          <p:spPr>
            <a:xfrm>
              <a:off x="7110040" y="3329352"/>
              <a:ext cx="313044" cy="369332"/>
            </a:xfrm>
            <a:prstGeom prst="rect">
              <a:avLst/>
            </a:prstGeom>
            <a:noFill/>
          </p:spPr>
          <p:txBody>
            <a:bodyPr wrap="none" rtlCol="0">
              <a:spAutoFit/>
            </a:bodyPr>
            <a:lstStyle/>
            <a:p>
              <a:r>
                <a:rPr lang="en-US" dirty="0">
                  <a:latin typeface="Trebuchet MS"/>
                  <a:cs typeface="Trebuchet MS"/>
                </a:rPr>
                <a:t>b</a:t>
              </a:r>
            </a:p>
          </p:txBody>
        </p:sp>
        <p:sp>
          <p:nvSpPr>
            <p:cNvPr id="100" name="TextBox 99"/>
            <p:cNvSpPr txBox="1"/>
            <p:nvPr/>
          </p:nvSpPr>
          <p:spPr>
            <a:xfrm>
              <a:off x="7115899" y="4028821"/>
              <a:ext cx="298955" cy="369332"/>
            </a:xfrm>
            <a:prstGeom prst="rect">
              <a:avLst/>
            </a:prstGeom>
            <a:noFill/>
          </p:spPr>
          <p:txBody>
            <a:bodyPr wrap="none" rtlCol="0">
              <a:spAutoFit/>
            </a:bodyPr>
            <a:lstStyle/>
            <a:p>
              <a:r>
                <a:rPr lang="en-US" dirty="0">
                  <a:latin typeface="Trebuchet MS"/>
                  <a:cs typeface="Trebuchet MS"/>
                </a:rPr>
                <a:t>c</a:t>
              </a:r>
            </a:p>
          </p:txBody>
        </p:sp>
        <p:sp>
          <p:nvSpPr>
            <p:cNvPr id="101" name="TextBox 100"/>
            <p:cNvSpPr txBox="1"/>
            <p:nvPr/>
          </p:nvSpPr>
          <p:spPr>
            <a:xfrm>
              <a:off x="7125672" y="4663828"/>
              <a:ext cx="313044" cy="369332"/>
            </a:xfrm>
            <a:prstGeom prst="rect">
              <a:avLst/>
            </a:prstGeom>
            <a:noFill/>
          </p:spPr>
          <p:txBody>
            <a:bodyPr wrap="none" rtlCol="0">
              <a:spAutoFit/>
            </a:bodyPr>
            <a:lstStyle/>
            <a:p>
              <a:r>
                <a:rPr lang="en-US" dirty="0">
                  <a:latin typeface="Trebuchet MS"/>
                  <a:cs typeface="Trebuchet MS"/>
                </a:rPr>
                <a:t>d</a:t>
              </a:r>
            </a:p>
          </p:txBody>
        </p:sp>
        <p:cxnSp>
          <p:nvCxnSpPr>
            <p:cNvPr id="102" name="Straight Connector 101"/>
            <p:cNvCxnSpPr/>
            <p:nvPr/>
          </p:nvCxnSpPr>
          <p:spPr>
            <a:xfrm flipH="1">
              <a:off x="3171072" y="2643557"/>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362876" y="2643553"/>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5521514" y="2649421"/>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6586367" y="2639646"/>
              <a:ext cx="0" cy="3145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1141030" y="285261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a:off x="1146891" y="3503245"/>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a:off x="1142983" y="4212493"/>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1135167" y="5445373"/>
              <a:ext cx="5892819" cy="17589"/>
            </a:xfrm>
            <a:prstGeom prst="line">
              <a:avLst/>
            </a:prstGeom>
            <a:ln w="3810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1150801" y="4845560"/>
              <a:ext cx="5892819" cy="175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7121759" y="5246067"/>
              <a:ext cx="310564" cy="369332"/>
            </a:xfrm>
            <a:prstGeom prst="rect">
              <a:avLst/>
            </a:prstGeom>
            <a:noFill/>
          </p:spPr>
          <p:txBody>
            <a:bodyPr wrap="none" rtlCol="0">
              <a:spAutoFit/>
            </a:bodyPr>
            <a:lstStyle/>
            <a:p>
              <a:r>
                <a:rPr lang="en-US" dirty="0">
                  <a:latin typeface="Trebuchet MS"/>
                  <a:cs typeface="Trebuchet MS"/>
                </a:rPr>
                <a:t>e</a:t>
              </a:r>
            </a:p>
          </p:txBody>
        </p:sp>
      </p:gr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329" y="734661"/>
            <a:ext cx="1688495" cy="1489969"/>
          </a:xfrm>
          <a:prstGeom prst="rect">
            <a:avLst/>
          </a:prstGeom>
        </p:spPr>
      </p:pic>
      <p:grpSp>
        <p:nvGrpSpPr>
          <p:cNvPr id="118" name="Group 117"/>
          <p:cNvGrpSpPr/>
          <p:nvPr/>
        </p:nvGrpSpPr>
        <p:grpSpPr>
          <a:xfrm>
            <a:off x="2089824" y="1479646"/>
            <a:ext cx="4537507" cy="864969"/>
            <a:chOff x="2089824" y="1479646"/>
            <a:chExt cx="4537507" cy="864969"/>
          </a:xfrm>
        </p:grpSpPr>
        <p:sp>
          <p:nvSpPr>
            <p:cNvPr id="114" name="Rectangle 113"/>
            <p:cNvSpPr/>
            <p:nvPr/>
          </p:nvSpPr>
          <p:spPr>
            <a:xfrm>
              <a:off x="2660924" y="1671489"/>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115" name="Elbow Connector 114"/>
            <p:cNvCxnSpPr>
              <a:stCxn id="45" idx="3"/>
              <a:endCxn id="114" idx="0"/>
            </p:cNvCxnSpPr>
            <p:nvPr/>
          </p:nvCxnSpPr>
          <p:spPr>
            <a:xfrm>
              <a:off x="2089824" y="1479646"/>
              <a:ext cx="2554304" cy="191843"/>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a:stCxn id="114" idx="2"/>
            </p:cNvCxnSpPr>
            <p:nvPr/>
          </p:nvCxnSpPr>
          <p:spPr>
            <a:xfrm>
              <a:off x="4644128" y="2040821"/>
              <a:ext cx="6026" cy="3037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379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6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31333" y="1385737"/>
            <a:ext cx="6156508" cy="1449296"/>
            <a:chOff x="1131333" y="1385737"/>
            <a:chExt cx="6156508" cy="1449296"/>
          </a:xfrm>
        </p:grpSpPr>
        <p:pic>
          <p:nvPicPr>
            <p:cNvPr id="2" name="Picture 1" descr="Screen Shot 2014-10-28 at 5.5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756" y="1385737"/>
              <a:ext cx="1732085" cy="1449296"/>
            </a:xfrm>
            <a:prstGeom prst="rect">
              <a:avLst/>
            </a:prstGeom>
          </p:spPr>
        </p:pic>
        <p:sp>
          <p:nvSpPr>
            <p:cNvPr id="3" name="Rectangle 2"/>
            <p:cNvSpPr/>
            <p:nvPr/>
          </p:nvSpPr>
          <p:spPr>
            <a:xfrm>
              <a:off x="1131333" y="1886411"/>
              <a:ext cx="3650358" cy="646331"/>
            </a:xfrm>
            <a:prstGeom prst="rect">
              <a:avLst/>
            </a:prstGeom>
          </p:spPr>
          <p:txBody>
            <a:bodyPr wrap="none">
              <a:spAutoFit/>
            </a:bodyPr>
            <a:lstStyle/>
            <a:p>
              <a:r>
                <a:rPr lang="es-ES_tradnl">
                  <a:latin typeface="Trebuchet MS"/>
                  <a:cs typeface="Trebuchet MS"/>
                </a:rPr>
                <a:t>1) Lineal con separación perfecta
</a:t>
              </a:r>
            </a:p>
          </p:txBody>
        </p:sp>
      </p:grpSp>
      <p:grpSp>
        <p:nvGrpSpPr>
          <p:cNvPr id="6" name="Group 5"/>
          <p:cNvGrpSpPr/>
          <p:nvPr/>
        </p:nvGrpSpPr>
        <p:grpSpPr>
          <a:xfrm>
            <a:off x="1127429" y="3374709"/>
            <a:ext cx="6155606" cy="1449296"/>
            <a:chOff x="1131333" y="1385737"/>
            <a:chExt cx="6155606" cy="144929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658" y="1385737"/>
              <a:ext cx="1730281" cy="1449296"/>
            </a:xfrm>
            <a:prstGeom prst="rect">
              <a:avLst/>
            </a:prstGeom>
          </p:spPr>
        </p:pic>
        <p:sp>
          <p:nvSpPr>
            <p:cNvPr id="8" name="Rectangle 7"/>
            <p:cNvSpPr/>
            <p:nvPr/>
          </p:nvSpPr>
          <p:spPr>
            <a:xfrm>
              <a:off x="1131333" y="1886411"/>
              <a:ext cx="3571812" cy="646331"/>
            </a:xfrm>
            <a:prstGeom prst="rect">
              <a:avLst/>
            </a:prstGeom>
          </p:spPr>
          <p:txBody>
            <a:bodyPr wrap="none">
              <a:spAutoFit/>
            </a:bodyPr>
            <a:lstStyle/>
            <a:p>
              <a:r>
                <a:rPr lang="es-ES_tradnl">
                  <a:solidFill>
                    <a:schemeClr val="bg1">
                      <a:lumMod val="50000"/>
                    </a:schemeClr>
                  </a:solidFill>
                  <a:latin typeface="Trebuchet MS"/>
                  <a:cs typeface="Trebuchet MS"/>
                </a:rPr>
                <a:t>2) Lineal sin separación perfecta
</a:t>
              </a:r>
            </a:p>
          </p:txBody>
        </p:sp>
      </p:grpSp>
      <p:grpSp>
        <p:nvGrpSpPr>
          <p:cNvPr id="9" name="Group 8"/>
          <p:cNvGrpSpPr/>
          <p:nvPr/>
        </p:nvGrpSpPr>
        <p:grpSpPr>
          <a:xfrm>
            <a:off x="1133294" y="5197608"/>
            <a:ext cx="6016655" cy="1449296"/>
            <a:chOff x="1131333" y="1385737"/>
            <a:chExt cx="6016655" cy="144929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609" y="1385737"/>
              <a:ext cx="1452379" cy="1449296"/>
            </a:xfrm>
            <a:prstGeom prst="rect">
              <a:avLst/>
            </a:prstGeom>
          </p:spPr>
        </p:pic>
        <p:sp>
          <p:nvSpPr>
            <p:cNvPr id="11" name="Rectangle 10"/>
            <p:cNvSpPr/>
            <p:nvPr/>
          </p:nvSpPr>
          <p:spPr>
            <a:xfrm>
              <a:off x="1131333" y="1886411"/>
              <a:ext cx="1375698" cy="646331"/>
            </a:xfrm>
            <a:prstGeom prst="rect">
              <a:avLst/>
            </a:prstGeom>
          </p:spPr>
          <p:txBody>
            <a:bodyPr wrap="none">
              <a:spAutoFit/>
            </a:bodyPr>
            <a:lstStyle/>
            <a:p>
              <a:r>
                <a:rPr lang="es-ES_tradnl">
                  <a:solidFill>
                    <a:schemeClr val="bg1">
                      <a:lumMod val="50000"/>
                    </a:schemeClr>
                  </a:solidFill>
                  <a:latin typeface="Trebuchet MS"/>
                  <a:cs typeface="Trebuchet MS"/>
                </a:rPr>
                <a:t>3) No lineal
</a:t>
              </a:r>
            </a:p>
          </p:txBody>
        </p:sp>
      </p:grpSp>
      <p:sp>
        <p:nvSpPr>
          <p:cNvPr id="14" name="Rectangle 13">
            <a:extLst>
              <a:ext uri="{FF2B5EF4-FFF2-40B4-BE49-F238E27FC236}">
                <a16:creationId xmlns:a16="http://schemas.microsoft.com/office/drawing/2014/main" id="{262A0D7B-9FF4-044E-BEC5-50C5E5D609A2}"/>
              </a:ext>
            </a:extLst>
          </p:cNvPr>
          <p:cNvSpPr/>
          <p:nvPr/>
        </p:nvSpPr>
        <p:spPr>
          <a:xfrm>
            <a:off x="5470769" y="3370385"/>
            <a:ext cx="1924539" cy="3233615"/>
          </a:xfrm>
          <a:prstGeom prst="rect">
            <a:avLst/>
          </a:prstGeom>
          <a:solidFill>
            <a:schemeClr val="bg1">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5" name="TextBox 14">
            <a:extLst>
              <a:ext uri="{FF2B5EF4-FFF2-40B4-BE49-F238E27FC236}">
                <a16:creationId xmlns:a16="http://schemas.microsoft.com/office/drawing/2014/main" id="{11BB7898-459B-9C45-9840-E1F3CF22D7D4}"/>
              </a:ext>
            </a:extLst>
          </p:cNvPr>
          <p:cNvSpPr txBox="1"/>
          <p:nvPr/>
        </p:nvSpPr>
        <p:spPr>
          <a:xfrm>
            <a:off x="611560" y="764704"/>
            <a:ext cx="5370381" cy="830997"/>
          </a:xfrm>
          <a:prstGeom prst="rect">
            <a:avLst/>
          </a:prstGeom>
          <a:noFill/>
        </p:spPr>
        <p:txBody>
          <a:bodyPr wrap="none" rtlCol="0">
            <a:spAutoFit/>
          </a:bodyPr>
          <a:lstStyle/>
          <a:p>
            <a:r>
              <a:rPr lang="es-ES_tradnl" sz="2400">
                <a:solidFill>
                  <a:srgbClr val="FF9300"/>
                </a:solidFill>
                <a:latin typeface="Trebuchet MS"/>
                <a:cs typeface="Trebuchet MS"/>
              </a:rPr>
              <a:t>SVM: Máquinas vectoriales de soporte
</a:t>
            </a:r>
          </a:p>
        </p:txBody>
      </p:sp>
    </p:spTree>
    <p:extLst>
      <p:ext uri="{BB962C8B-B14F-4D97-AF65-F5344CB8AC3E}">
        <p14:creationId xmlns:p14="http://schemas.microsoft.com/office/powerpoint/2010/main" val="4238376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159670" y="363415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087662" y="421021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015654" y="39221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347487" y="42727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7569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01243" y="346051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67673" y="42040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93357" y="384228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73573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14108" y="440307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8082" y="456379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493790" y="424535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65148" y="375610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986431" y="45652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015654" y="457025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621026" y="40806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2232695" y="472009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14556" y="398268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2553764">
            <a:off x="3922403" y="2500663"/>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2553764">
            <a:off x="3069414" y="269063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2553764">
            <a:off x="3621506" y="26153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rot="2553764">
            <a:off x="3019610" y="305109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553764">
            <a:off x="3848874" y="332648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2553764">
            <a:off x="4256812" y="281819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2553764">
            <a:off x="5001107" y="290822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2553764">
            <a:off x="4812424" y="3313115"/>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2553764">
            <a:off x="4778364" y="306203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rot="2553764">
            <a:off x="5759081" y="3087421"/>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2553764">
            <a:off x="5114209" y="257149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2553764">
            <a:off x="5472283" y="3382052"/>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2553764">
            <a:off x="2553884" y="314237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rot="2553764">
            <a:off x="3500518" y="315819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2553764">
            <a:off x="3261306" y="292665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2553764">
            <a:off x="3861024" y="29715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rot="2553764">
            <a:off x="6087286" y="2934374"/>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rot="2553764">
            <a:off x="3476955" y="2370237"/>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rot="4807221">
            <a:off x="2467691" y="489991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rot="4807221">
            <a:off x="5101895" y="454683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rot="4807221">
            <a:off x="2256917" y="39770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4807221">
            <a:off x="2779305" y="39343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4807221">
            <a:off x="4777077" y="38177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4807221">
            <a:off x="2826753" y="430299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rot="4807221">
            <a:off x="5928860" y="37569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rot="4807221">
            <a:off x="2633139" y="41658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rot="4807221">
            <a:off x="3901005" y="361560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rot="4807221">
            <a:off x="6199305" y="37455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rot="4807221">
            <a:off x="3636933" y="43355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rot="4807221">
            <a:off x="3376688" y="343351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rot="4807221">
            <a:off x="4504412" y="4553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4807221">
            <a:off x="2509588" y="345641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4807221">
            <a:off x="2370687" y="366820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rot="4807221">
            <a:off x="5544733" y="395442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rot="4807221">
            <a:off x="5183923" y="37726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rot="4807221">
            <a:off x="4408009" y="380648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rot="15100624">
            <a:off x="2354720" y="431458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rot="15100624">
            <a:off x="6050367" y="517877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rot="15100624">
            <a:off x="5799576" y="533767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rot="15100624">
            <a:off x="6028073" y="491245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rot="15100624">
            <a:off x="6203914" y="460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rot="15100624">
            <a:off x="5777829" y="481390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rot="15100624">
            <a:off x="5772024" y="421859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rot="15100624">
            <a:off x="5198519" y="48971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rot="15100624">
            <a:off x="6090727" y="42647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rot="15100624">
            <a:off x="4707020" y="440049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rot="15100624">
            <a:off x="5518138" y="42565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rot="15100624">
            <a:off x="4994363" y="4278287"/>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rot="15100624">
            <a:off x="5709027" y="5064249"/>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rot="15100624">
            <a:off x="6577660" y="509226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rot="15100624">
            <a:off x="6356176" y="53000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rot="15100624">
            <a:off x="5930930" y="446938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15100624">
            <a:off x="6653052" y="475449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rot="15100624">
            <a:off x="5523498" y="490371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a:off x="1660769" y="3223846"/>
            <a:ext cx="5793154" cy="6350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2651155" y="1437027"/>
            <a:ext cx="4790094"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SVM lineal en nuevo sistema de coordenadas
</a:t>
            </a:r>
            <a:endParaRPr lang="en-US" dirty="0"/>
          </a:p>
        </p:txBody>
      </p:sp>
      <p:grpSp>
        <p:nvGrpSpPr>
          <p:cNvPr id="87" name="Group 86"/>
          <p:cNvGrpSpPr/>
          <p:nvPr/>
        </p:nvGrpSpPr>
        <p:grpSpPr>
          <a:xfrm>
            <a:off x="2748847" y="5294923"/>
            <a:ext cx="3966407" cy="1024821"/>
            <a:chOff x="2748847" y="5294923"/>
            <a:chExt cx="3966407" cy="1024821"/>
          </a:xfrm>
        </p:grpSpPr>
        <p:sp>
          <p:nvSpPr>
            <p:cNvPr id="88" name="Rectangle 87"/>
            <p:cNvSpPr/>
            <p:nvPr/>
          </p:nvSpPr>
          <p:spPr>
            <a:xfrm>
              <a:off x="2748847" y="5950412"/>
              <a:ext cx="3966407" cy="369332"/>
            </a:xfrm>
            <a:prstGeom prst="rect">
              <a:avLst/>
            </a:prstGeom>
            <a:ln>
              <a:solidFill>
                <a:srgbClr val="000000"/>
              </a:solidFill>
            </a:ln>
          </p:spPr>
          <p:txBody>
            <a:bodyPr wrap="none">
              <a:spAutoFit/>
            </a:bodyPr>
            <a:lstStyle/>
            <a:p>
              <a:r>
                <a:rPr lang="en-US" dirty="0" err="1">
                  <a:solidFill>
                    <a:schemeClr val="tx1">
                      <a:lumMod val="65000"/>
                      <a:lumOff val="35000"/>
                    </a:schemeClr>
                  </a:solidFill>
                  <a:latin typeface="Trebuchet MS"/>
                  <a:cs typeface="Trebuchet MS"/>
                </a:rPr>
                <a:t>Transformación</a:t>
              </a:r>
              <a:r>
                <a:rPr lang="en-US" dirty="0">
                  <a:solidFill>
                    <a:schemeClr val="tx1">
                      <a:lumMod val="65000"/>
                      <a:lumOff val="35000"/>
                    </a:schemeClr>
                  </a:solidFill>
                  <a:latin typeface="Trebuchet MS"/>
                  <a:cs typeface="Trebuchet MS"/>
                </a:rPr>
                <a:t> </a:t>
              </a:r>
              <a:r>
                <a:rPr lang="en-US" dirty="0" err="1">
                  <a:solidFill>
                    <a:schemeClr val="tx1">
                      <a:lumMod val="65000"/>
                      <a:lumOff val="35000"/>
                    </a:schemeClr>
                  </a:solidFill>
                  <a:latin typeface="Trebuchet MS"/>
                  <a:cs typeface="Trebuchet MS"/>
                </a:rPr>
                <a:t>geométrica</a:t>
              </a:r>
              <a:r>
                <a:rPr lang="en-US" dirty="0">
                  <a:solidFill>
                    <a:schemeClr val="tx1">
                      <a:lumMod val="65000"/>
                      <a:lumOff val="35000"/>
                    </a:schemeClr>
                  </a:solidFill>
                  <a:latin typeface="Trebuchet MS"/>
                  <a:cs typeface="Trebuchet MS"/>
                </a:rPr>
                <a:t> no lineal</a:t>
              </a:r>
              <a:endParaRPr lang="en-US" dirty="0"/>
            </a:p>
          </p:txBody>
        </p:sp>
        <p:cxnSp>
          <p:nvCxnSpPr>
            <p:cNvPr id="89" name="Straight Arrow Connector 88"/>
            <p:cNvCxnSpPr>
              <a:endCxn id="88" idx="0"/>
            </p:cNvCxnSpPr>
            <p:nvPr/>
          </p:nvCxnSpPr>
          <p:spPr>
            <a:xfrm>
              <a:off x="4728308" y="5294923"/>
              <a:ext cx="3743" cy="65548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5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949556" y="357774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40673" y="399891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538148" y="355095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94026" y="3875541"/>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rot="4807221">
            <a:off x="2943362" y="1989014"/>
            <a:ext cx="1440160" cy="1800200"/>
            <a:chOff x="2888654" y="3429000"/>
            <a:chExt cx="1440160" cy="1800200"/>
          </a:xfrm>
        </p:grpSpPr>
        <p:sp>
          <p:nvSpPr>
            <p:cNvPr id="48" name="Oval 4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5100624">
            <a:off x="4301284" y="4157784"/>
            <a:ext cx="1440160" cy="1800200"/>
            <a:chOff x="2888654" y="3429000"/>
            <a:chExt cx="1440160" cy="1800200"/>
          </a:xfrm>
        </p:grpSpPr>
        <p:sp>
          <p:nvSpPr>
            <p:cNvPr id="67" name="Oval 66"/>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5" name="Freeform 84"/>
          <p:cNvSpPr/>
          <p:nvPr/>
        </p:nvSpPr>
        <p:spPr>
          <a:xfrm>
            <a:off x="4073764" y="1484923"/>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Rectangle 85"/>
          <p:cNvSpPr/>
          <p:nvPr/>
        </p:nvSpPr>
        <p:spPr>
          <a:xfrm>
            <a:off x="6691887" y="3752335"/>
            <a:ext cx="1978427" cy="646331"/>
          </a:xfrm>
          <a:prstGeom prst="rect">
            <a:avLst/>
          </a:prstGeom>
          <a:ln>
            <a:noFill/>
          </a:ln>
        </p:spPr>
        <p:txBody>
          <a:bodyPr wrap="none">
            <a:spAutoFit/>
          </a:bodyPr>
          <a:lstStyle/>
          <a:p>
            <a:r>
              <a:rPr lang="en-US">
                <a:solidFill>
                  <a:schemeClr val="tx1">
                    <a:lumMod val="65000"/>
                    <a:lumOff val="35000"/>
                  </a:schemeClr>
                </a:solidFill>
                <a:latin typeface="Trebuchet MS"/>
                <a:cs typeface="Trebuchet MS"/>
              </a:rPr>
              <a:t>Línea de decisión
</a:t>
            </a:r>
            <a:endParaRPr lang="en-US" dirty="0"/>
          </a:p>
        </p:txBody>
      </p:sp>
    </p:spTree>
    <p:extLst>
      <p:ext uri="{BB962C8B-B14F-4D97-AF65-F5344CB8AC3E}">
        <p14:creationId xmlns:p14="http://schemas.microsoft.com/office/powerpoint/2010/main" val="708878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159670" y="363415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rot="20987970">
            <a:off x="2449419" y="2025194"/>
            <a:ext cx="3874041" cy="4139740"/>
            <a:chOff x="2448318" y="2041843"/>
            <a:chExt cx="3874041" cy="413974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4098" y="2041843"/>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48318" y="255719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cxnSpLocks noChangeAspect="1"/>
            </p:cNvCxnSpPr>
            <p:nvPr/>
          </p:nvCxnSpPr>
          <p:spPr>
            <a:xfrm flipV="1">
              <a:off x="5763022" y="5466426"/>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cxnSpLocks noChangeAspect="1"/>
            </p:cNvCxnSpPr>
            <p:nvPr/>
          </p:nvCxnSpPr>
          <p:spPr>
            <a:xfrm flipV="1">
              <a:off x="5546841" y="5691212"/>
              <a:ext cx="241989" cy="252000"/>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565" y="5587510"/>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sp>
          <p:nvSpPr>
            <p:cNvPr id="61" name="Rectangle 60"/>
            <p:cNvSpPr/>
            <p:nvPr/>
          </p:nvSpPr>
          <p:spPr>
            <a:xfrm>
              <a:off x="5644401" y="5798203"/>
              <a:ext cx="466794" cy="276999"/>
            </a:xfrm>
            <a:prstGeom prst="rect">
              <a:avLst/>
            </a:prstGeom>
          </p:spPr>
          <p:txBody>
            <a:bodyPr wrap="none">
              <a:spAutoFit/>
            </a:bodyPr>
            <a:lstStyle/>
            <a:p>
              <a:r>
                <a:rPr lang="en-US" sz="1200" dirty="0" err="1">
                  <a:solidFill>
                    <a:schemeClr val="tx1">
                      <a:lumMod val="75000"/>
                      <a:lumOff val="25000"/>
                    </a:schemeClr>
                  </a:solidFill>
                  <a:latin typeface="Trebuchet MS"/>
                  <a:cs typeface="Trebuchet MS"/>
                </a:rPr>
                <a:t>b</a:t>
              </a:r>
              <a:r>
                <a:rPr lang="en-US" sz="1200" baseline="-25000" dirty="0" err="1">
                  <a:solidFill>
                    <a:schemeClr val="tx1">
                      <a:lumMod val="75000"/>
                      <a:lumOff val="25000"/>
                    </a:schemeClr>
                  </a:solidFill>
                  <a:latin typeface="Trebuchet MS"/>
                  <a:cs typeface="Trebuchet MS"/>
                </a:rPr>
                <a:t>max</a:t>
              </a:r>
              <a:endParaRPr lang="en-US" sz="1200" baseline="-25000" dirty="0"/>
            </a:p>
          </p:txBody>
        </p:sp>
      </p:grpSp>
      <p:sp>
        <p:nvSpPr>
          <p:cNvPr id="94" name="Oval 93"/>
          <p:cNvSpPr/>
          <p:nvPr/>
        </p:nvSpPr>
        <p:spPr>
          <a:xfrm rot="2553764">
            <a:off x="4480269" y="3830870"/>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01947" y="4814071"/>
            <a:ext cx="2987046" cy="812538"/>
          </a:xfrm>
          <a:prstGeom prst="rect">
            <a:avLst/>
          </a:prstGeom>
        </p:spPr>
      </p:pic>
      <p:pic>
        <p:nvPicPr>
          <p:cNvPr id="6" name="Picture 5"/>
          <p:cNvPicPr>
            <a:picLocks noChangeAspect="1"/>
          </p:cNvPicPr>
          <p:nvPr/>
        </p:nvPicPr>
        <p:blipFill>
          <a:blip r:embed="rId3"/>
          <a:stretch>
            <a:fillRect/>
          </a:stretch>
        </p:blipFill>
        <p:spPr>
          <a:xfrm>
            <a:off x="1803513" y="2343473"/>
            <a:ext cx="484761" cy="275941"/>
          </a:xfrm>
          <a:prstGeom prst="rect">
            <a:avLst/>
          </a:prstGeom>
        </p:spPr>
      </p:pic>
      <p:pic>
        <p:nvPicPr>
          <p:cNvPr id="9" name="Picture 8"/>
          <p:cNvPicPr>
            <a:picLocks noChangeAspect="1"/>
          </p:cNvPicPr>
          <p:nvPr/>
        </p:nvPicPr>
        <p:blipFill>
          <a:blip r:embed="rId4"/>
          <a:stretch>
            <a:fillRect/>
          </a:stretch>
        </p:blipFill>
        <p:spPr>
          <a:xfrm>
            <a:off x="2802399" y="3716591"/>
            <a:ext cx="215900" cy="152400"/>
          </a:xfrm>
          <a:prstGeom prst="rect">
            <a:avLst/>
          </a:prstGeom>
        </p:spPr>
      </p:pic>
      <p:pic>
        <p:nvPicPr>
          <p:cNvPr id="10" name="Picture 9"/>
          <p:cNvPicPr>
            <a:picLocks noChangeAspect="1"/>
          </p:cNvPicPr>
          <p:nvPr/>
        </p:nvPicPr>
        <p:blipFill>
          <a:blip r:embed="rId5"/>
          <a:stretch>
            <a:fillRect/>
          </a:stretch>
        </p:blipFill>
        <p:spPr>
          <a:xfrm>
            <a:off x="4503378" y="3588776"/>
            <a:ext cx="215900" cy="152400"/>
          </a:xfrm>
          <a:prstGeom prst="rect">
            <a:avLst/>
          </a:prstGeom>
        </p:spPr>
      </p:pic>
      <p:pic>
        <p:nvPicPr>
          <p:cNvPr id="12" name="Picture 11"/>
          <p:cNvPicPr>
            <a:picLocks noChangeAspect="1"/>
          </p:cNvPicPr>
          <p:nvPr/>
        </p:nvPicPr>
        <p:blipFill>
          <a:blip r:embed="rId6"/>
          <a:stretch>
            <a:fillRect/>
          </a:stretch>
        </p:blipFill>
        <p:spPr>
          <a:xfrm>
            <a:off x="4154125" y="4729318"/>
            <a:ext cx="304800" cy="152400"/>
          </a:xfrm>
          <a:prstGeom prst="rect">
            <a:avLst/>
          </a:prstGeom>
        </p:spPr>
      </p:pic>
      <p:pic>
        <p:nvPicPr>
          <p:cNvPr id="13" name="Picture 12"/>
          <p:cNvPicPr>
            <a:picLocks noChangeAspect="1"/>
          </p:cNvPicPr>
          <p:nvPr/>
        </p:nvPicPr>
        <p:blipFill>
          <a:blip r:embed="rId7"/>
          <a:stretch>
            <a:fillRect/>
          </a:stretch>
        </p:blipFill>
        <p:spPr>
          <a:xfrm>
            <a:off x="4982578" y="2907048"/>
            <a:ext cx="774700" cy="203200"/>
          </a:xfrm>
          <a:prstGeom prst="rect">
            <a:avLst/>
          </a:prstGeom>
        </p:spPr>
      </p:pic>
      <p:pic>
        <p:nvPicPr>
          <p:cNvPr id="14" name="Picture 13"/>
          <p:cNvPicPr>
            <a:picLocks noChangeAspect="1"/>
          </p:cNvPicPr>
          <p:nvPr/>
        </p:nvPicPr>
        <p:blipFill>
          <a:blip r:embed="rId8"/>
          <a:stretch>
            <a:fillRect/>
          </a:stretch>
        </p:blipFill>
        <p:spPr>
          <a:xfrm>
            <a:off x="4657770" y="5590320"/>
            <a:ext cx="774700" cy="203200"/>
          </a:xfrm>
          <a:prstGeom prst="rect">
            <a:avLst/>
          </a:prstGeom>
        </p:spPr>
      </p:pic>
      <p:sp>
        <p:nvSpPr>
          <p:cNvPr id="25" name="TextBox 24">
            <a:extLst>
              <a:ext uri="{FF2B5EF4-FFF2-40B4-BE49-F238E27FC236}">
                <a16:creationId xmlns:a16="http://schemas.microsoft.com/office/drawing/2014/main" id="{3D5C08D4-A301-6A49-B58D-CB1EB21D752A}"/>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6" name="TextBox 25">
            <a:extLst>
              <a:ext uri="{FF2B5EF4-FFF2-40B4-BE49-F238E27FC236}">
                <a16:creationId xmlns:a16="http://schemas.microsoft.com/office/drawing/2014/main" id="{FDA69D04-A7F1-6847-A3A3-FBA6E7ACD994}"/>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3704466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3267822" y="3535833"/>
            <a:ext cx="1270462" cy="984949"/>
            <a:chOff x="3032670" y="3429000"/>
            <a:chExt cx="1270462" cy="984949"/>
          </a:xfrm>
          <a:solidFill>
            <a:srgbClr val="FFC7FF"/>
          </a:solidFill>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Oval 93"/>
          <p:cNvSpPr/>
          <p:nvPr/>
        </p:nvSpPr>
        <p:spPr>
          <a:xfrm rot="2553764">
            <a:off x="4480269" y="3909526"/>
            <a:ext cx="216024" cy="216024"/>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802399" y="3716591"/>
            <a:ext cx="215900" cy="152400"/>
          </a:xfrm>
          <a:prstGeom prst="rect">
            <a:avLst/>
          </a:prstGeom>
        </p:spPr>
      </p:pic>
      <p:pic>
        <p:nvPicPr>
          <p:cNvPr id="10" name="Picture 9"/>
          <p:cNvPicPr>
            <a:picLocks noChangeAspect="1"/>
          </p:cNvPicPr>
          <p:nvPr/>
        </p:nvPicPr>
        <p:blipFill>
          <a:blip r:embed="rId3"/>
          <a:stretch>
            <a:fillRect/>
          </a:stretch>
        </p:blipFill>
        <p:spPr>
          <a:xfrm>
            <a:off x="4503378" y="3588776"/>
            <a:ext cx="215900" cy="152400"/>
          </a:xfrm>
          <a:prstGeom prst="rect">
            <a:avLst/>
          </a:prstGeom>
        </p:spPr>
      </p:pic>
      <p:pic>
        <p:nvPicPr>
          <p:cNvPr id="12" name="Picture 11"/>
          <p:cNvPicPr>
            <a:picLocks noChangeAspect="1"/>
          </p:cNvPicPr>
          <p:nvPr/>
        </p:nvPicPr>
        <p:blipFill>
          <a:blip r:embed="rId4"/>
          <a:stretch>
            <a:fillRect/>
          </a:stretch>
        </p:blipFill>
        <p:spPr>
          <a:xfrm>
            <a:off x="4154125" y="4729318"/>
            <a:ext cx="304800" cy="152400"/>
          </a:xfrm>
          <a:prstGeom prst="rect">
            <a:avLst/>
          </a:prstGeom>
        </p:spPr>
      </p:pic>
      <p:pic>
        <p:nvPicPr>
          <p:cNvPr id="13" name="Picture 12"/>
          <p:cNvPicPr>
            <a:picLocks noChangeAspect="1"/>
          </p:cNvPicPr>
          <p:nvPr/>
        </p:nvPicPr>
        <p:blipFill>
          <a:blip r:embed="rId5"/>
          <a:stretch>
            <a:fillRect/>
          </a:stretch>
        </p:blipFill>
        <p:spPr>
          <a:xfrm>
            <a:off x="4982578" y="2907048"/>
            <a:ext cx="774700" cy="203200"/>
          </a:xfrm>
          <a:prstGeom prst="rect">
            <a:avLst/>
          </a:prstGeom>
        </p:spPr>
      </p:pic>
      <p:pic>
        <p:nvPicPr>
          <p:cNvPr id="14" name="Picture 13"/>
          <p:cNvPicPr>
            <a:picLocks noChangeAspect="1"/>
          </p:cNvPicPr>
          <p:nvPr/>
        </p:nvPicPr>
        <p:blipFill>
          <a:blip r:embed="rId6"/>
          <a:stretch>
            <a:fillRect/>
          </a:stretch>
        </p:blipFill>
        <p:spPr>
          <a:xfrm>
            <a:off x="5207558" y="4520782"/>
            <a:ext cx="774700" cy="203200"/>
          </a:xfrm>
          <a:prstGeom prst="rect">
            <a:avLst/>
          </a:prstGeom>
        </p:spPr>
      </p:pic>
      <p:sp>
        <p:nvSpPr>
          <p:cNvPr id="23" name="Freeform 22"/>
          <p:cNvSpPr/>
          <p:nvPr/>
        </p:nvSpPr>
        <p:spPr>
          <a:xfrm>
            <a:off x="3711627" y="1504280"/>
            <a:ext cx="2530231" cy="2715846"/>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a:solidFill>
              <a:srgbClr val="26262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3952516" y="1705840"/>
            <a:ext cx="2228068" cy="2335217"/>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3384954" y="1307090"/>
            <a:ext cx="2952942" cy="3112292"/>
          </a:xfrm>
          <a:custGeom>
            <a:avLst/>
            <a:gdLst>
              <a:gd name="connsiteX0" fmla="*/ 1082797 w 2479797"/>
              <a:gd name="connsiteY0" fmla="*/ 0 h 2285734"/>
              <a:gd name="connsiteX1" fmla="*/ 271951 w 2479797"/>
              <a:gd name="connsiteY1" fmla="*/ 908538 h 2285734"/>
              <a:gd name="connsiteX2" fmla="*/ 8182 w 2479797"/>
              <a:gd name="connsiteY2" fmla="*/ 1836615 h 2285734"/>
              <a:gd name="connsiteX3" fmla="*/ 525951 w 2479797"/>
              <a:gd name="connsiteY3" fmla="*/ 2276230 h 2285734"/>
              <a:gd name="connsiteX4" fmla="*/ 2479797 w 2479797"/>
              <a:gd name="connsiteY4" fmla="*/ 2149230 h 2285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9797" h="2285734">
                <a:moveTo>
                  <a:pt x="1082797" y="0"/>
                </a:moveTo>
                <a:cubicBezTo>
                  <a:pt x="766925" y="301218"/>
                  <a:pt x="451053" y="602436"/>
                  <a:pt x="271951" y="908538"/>
                </a:cubicBezTo>
                <a:cubicBezTo>
                  <a:pt x="92849" y="1214640"/>
                  <a:pt x="-34151" y="1608666"/>
                  <a:pt x="8182" y="1836615"/>
                </a:cubicBezTo>
                <a:cubicBezTo>
                  <a:pt x="50515" y="2064564"/>
                  <a:pt x="114015" y="2224128"/>
                  <a:pt x="525951" y="2276230"/>
                </a:cubicBezTo>
                <a:cubicBezTo>
                  <a:pt x="937887" y="2328332"/>
                  <a:pt x="2479797" y="2149230"/>
                  <a:pt x="2479797" y="2149230"/>
                </a:cubicBezTo>
              </a:path>
            </a:pathLst>
          </a:custGeom>
          <a:ln w="12700">
            <a:solidFill>
              <a:srgbClr val="262626"/>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a:blip r:embed="rId7"/>
          <a:stretch>
            <a:fillRect/>
          </a:stretch>
        </p:blipFill>
        <p:spPr>
          <a:xfrm>
            <a:off x="5108270" y="1892506"/>
            <a:ext cx="736600" cy="241300"/>
          </a:xfrm>
          <a:prstGeom prst="rect">
            <a:avLst/>
          </a:prstGeom>
        </p:spPr>
      </p:pic>
      <p:pic>
        <p:nvPicPr>
          <p:cNvPr id="7" name="Picture 6"/>
          <p:cNvPicPr>
            <a:picLocks noChangeAspect="1"/>
          </p:cNvPicPr>
          <p:nvPr/>
        </p:nvPicPr>
        <p:blipFill>
          <a:blip r:embed="rId8"/>
          <a:stretch>
            <a:fillRect/>
          </a:stretch>
        </p:blipFill>
        <p:spPr>
          <a:xfrm>
            <a:off x="583300" y="4712518"/>
            <a:ext cx="3789725" cy="749381"/>
          </a:xfrm>
          <a:prstGeom prst="rect">
            <a:avLst/>
          </a:prstGeom>
        </p:spPr>
      </p:pic>
      <p:pic>
        <p:nvPicPr>
          <p:cNvPr id="11" name="Picture 10"/>
          <p:cNvPicPr>
            <a:picLocks noChangeAspect="1"/>
          </p:cNvPicPr>
          <p:nvPr/>
        </p:nvPicPr>
        <p:blipFill>
          <a:blip r:embed="rId9"/>
          <a:stretch>
            <a:fillRect/>
          </a:stretch>
        </p:blipFill>
        <p:spPr>
          <a:xfrm>
            <a:off x="583300" y="5619956"/>
            <a:ext cx="3954984" cy="684140"/>
          </a:xfrm>
          <a:prstGeom prst="rect">
            <a:avLst/>
          </a:prstGeom>
        </p:spPr>
      </p:pic>
      <p:grpSp>
        <p:nvGrpSpPr>
          <p:cNvPr id="20" name="Group 19"/>
          <p:cNvGrpSpPr/>
          <p:nvPr/>
        </p:nvGrpSpPr>
        <p:grpSpPr>
          <a:xfrm>
            <a:off x="5299588" y="5388076"/>
            <a:ext cx="3750144" cy="646331"/>
            <a:chOff x="5299588" y="5801032"/>
            <a:chExt cx="3750144" cy="646331"/>
          </a:xfrm>
        </p:grpSpPr>
        <p:sp>
          <p:nvSpPr>
            <p:cNvPr id="15" name="TextBox 14"/>
            <p:cNvSpPr txBox="1"/>
            <p:nvPr/>
          </p:nvSpPr>
          <p:spPr>
            <a:xfrm>
              <a:off x="5299588" y="5801032"/>
              <a:ext cx="3126658" cy="646331"/>
            </a:xfrm>
            <a:prstGeom prst="rect">
              <a:avLst/>
            </a:prstGeom>
            <a:noFill/>
          </p:spPr>
          <p:txBody>
            <a:bodyPr wrap="square" rtlCol="0">
              <a:spAutoFit/>
            </a:bodyPr>
            <a:lstStyle/>
            <a:p>
              <a:r>
                <a:rPr lang="en-US" dirty="0">
                  <a:latin typeface="Trebuchet MS" panose="020B0703020202090204" pitchFamily="34" charset="0"/>
                </a:rPr>
                <a:t>No se </a:t>
              </a:r>
              <a:r>
                <a:rPr lang="en-US" dirty="0" err="1">
                  <a:latin typeface="Trebuchet MS" panose="020B0703020202090204" pitchFamily="34" charset="0"/>
                </a:rPr>
                <a:t>necesita</a:t>
              </a:r>
              <a:r>
                <a:rPr lang="en-US" dirty="0">
                  <a:latin typeface="Trebuchet MS" panose="020B0703020202090204" pitchFamily="34" charset="0"/>
                </a:rPr>
                <a:t>         , solo es </a:t>
              </a:r>
              <a:r>
                <a:rPr lang="en-US" dirty="0" err="1">
                  <a:latin typeface="Trebuchet MS" panose="020B0703020202090204" pitchFamily="34" charset="0"/>
                </a:rPr>
                <a:t>necesario</a:t>
              </a:r>
              <a:r>
                <a:rPr lang="en-US" dirty="0">
                  <a:latin typeface="Trebuchet MS" panose="020B0703020202090204" pitchFamily="34" charset="0"/>
                </a:rPr>
                <a:t> el kernel</a:t>
              </a:r>
            </a:p>
          </p:txBody>
        </p:sp>
        <p:pic>
          <p:nvPicPr>
            <p:cNvPr id="17" name="Picture 16"/>
            <p:cNvPicPr>
              <a:picLocks noChangeAspect="1"/>
            </p:cNvPicPr>
            <p:nvPr/>
          </p:nvPicPr>
          <p:blipFill>
            <a:blip r:embed="rId10"/>
            <a:stretch>
              <a:fillRect/>
            </a:stretch>
          </p:blipFill>
          <p:spPr>
            <a:xfrm>
              <a:off x="7360632" y="6139216"/>
              <a:ext cx="1689100" cy="266700"/>
            </a:xfrm>
            <a:prstGeom prst="rect">
              <a:avLst/>
            </a:prstGeom>
          </p:spPr>
        </p:pic>
        <p:pic>
          <p:nvPicPr>
            <p:cNvPr id="19" name="Picture 18"/>
            <p:cNvPicPr>
              <a:picLocks noChangeAspect="1"/>
            </p:cNvPicPr>
            <p:nvPr/>
          </p:nvPicPr>
          <p:blipFill>
            <a:blip r:embed="rId11"/>
            <a:stretch>
              <a:fillRect/>
            </a:stretch>
          </p:blipFill>
          <p:spPr>
            <a:xfrm>
              <a:off x="6985453" y="5872703"/>
              <a:ext cx="469900" cy="266700"/>
            </a:xfrm>
            <a:prstGeom prst="rect">
              <a:avLst/>
            </a:prstGeom>
          </p:spPr>
        </p:pic>
      </p:grpSp>
      <p:sp>
        <p:nvSpPr>
          <p:cNvPr id="26" name="TextBox 25">
            <a:extLst>
              <a:ext uri="{FF2B5EF4-FFF2-40B4-BE49-F238E27FC236}">
                <a16:creationId xmlns:a16="http://schemas.microsoft.com/office/drawing/2014/main" id="{72CED45B-FFDB-5F46-9DE4-8FD1CA3AD434}"/>
              </a:ext>
            </a:extLst>
          </p:cNvPr>
          <p:cNvSpPr txBox="1"/>
          <p:nvPr/>
        </p:nvSpPr>
        <p:spPr>
          <a:xfrm>
            <a:off x="611560" y="764704"/>
            <a:ext cx="5370381" cy="830997"/>
          </a:xfrm>
          <a:prstGeom prst="rect">
            <a:avLst/>
          </a:prstGeom>
          <a:noFill/>
        </p:spPr>
        <p:txBody>
          <a:bodyPr wrap="none" rtlCol="0">
            <a:spAutoFit/>
          </a:bodyPr>
          <a:lstStyle/>
          <a:p>
            <a:r>
              <a:rPr lang="es-ES_tradnl" sz="2400" dirty="0">
                <a:solidFill>
                  <a:srgbClr val="FF9300"/>
                </a:solidFill>
                <a:latin typeface="Trebuchet MS"/>
                <a:cs typeface="Trebuchet MS"/>
              </a:rPr>
              <a:t>SVM: Máquinas vectoriales de soporte
</a:t>
            </a:r>
          </a:p>
        </p:txBody>
      </p:sp>
      <p:sp>
        <p:nvSpPr>
          <p:cNvPr id="27" name="TextBox 26">
            <a:extLst>
              <a:ext uri="{FF2B5EF4-FFF2-40B4-BE49-F238E27FC236}">
                <a16:creationId xmlns:a16="http://schemas.microsoft.com/office/drawing/2014/main" id="{B9F3F833-8E0A-2F4F-9510-4026E7BC36B7}"/>
              </a:ext>
            </a:extLst>
          </p:cNvPr>
          <p:cNvSpPr txBox="1"/>
          <p:nvPr/>
        </p:nvSpPr>
        <p:spPr>
          <a:xfrm>
            <a:off x="4921691" y="129896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231070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11560" y="764704"/>
            <a:ext cx="1947969" cy="461665"/>
          </a:xfrm>
          <a:prstGeom prst="rect">
            <a:avLst/>
          </a:prstGeom>
          <a:noFill/>
        </p:spPr>
        <p:txBody>
          <a:bodyPr wrap="none" rtlCol="0">
            <a:spAutoFit/>
          </a:bodyPr>
          <a:lstStyle/>
          <a:p>
            <a:r>
              <a:rPr lang="en-US" sz="2400" dirty="0">
                <a:solidFill>
                  <a:srgbClr val="FF9300"/>
                </a:solidFill>
                <a:latin typeface="Trebuchet MS"/>
                <a:cs typeface="Trebuchet MS"/>
              </a:rPr>
              <a:t>SVM: Kernels</a:t>
            </a:r>
          </a:p>
        </p:txBody>
      </p:sp>
      <p:pic>
        <p:nvPicPr>
          <p:cNvPr id="16" name="Picture 15"/>
          <p:cNvPicPr>
            <a:picLocks noChangeAspect="1"/>
          </p:cNvPicPr>
          <p:nvPr/>
        </p:nvPicPr>
        <p:blipFill>
          <a:blip r:embed="rId2"/>
          <a:stretch>
            <a:fillRect/>
          </a:stretch>
        </p:blipFill>
        <p:spPr>
          <a:xfrm>
            <a:off x="3717643" y="3795848"/>
            <a:ext cx="2133600" cy="406400"/>
          </a:xfrm>
          <a:prstGeom prst="rect">
            <a:avLst/>
          </a:prstGeom>
        </p:spPr>
      </p:pic>
      <p:pic>
        <p:nvPicPr>
          <p:cNvPr id="18" name="Picture 17"/>
          <p:cNvPicPr>
            <a:picLocks noChangeAspect="1"/>
          </p:cNvPicPr>
          <p:nvPr/>
        </p:nvPicPr>
        <p:blipFill>
          <a:blip r:embed="rId3"/>
          <a:stretch>
            <a:fillRect/>
          </a:stretch>
        </p:blipFill>
        <p:spPr>
          <a:xfrm>
            <a:off x="3717643" y="2920517"/>
            <a:ext cx="965200" cy="406400"/>
          </a:xfrm>
          <a:prstGeom prst="rect">
            <a:avLst/>
          </a:prstGeom>
        </p:spPr>
      </p:pic>
      <p:pic>
        <p:nvPicPr>
          <p:cNvPr id="21" name="Picture 20"/>
          <p:cNvPicPr>
            <a:picLocks noChangeAspect="1"/>
          </p:cNvPicPr>
          <p:nvPr/>
        </p:nvPicPr>
        <p:blipFill>
          <a:blip r:embed="rId4"/>
          <a:stretch>
            <a:fillRect/>
          </a:stretch>
        </p:blipFill>
        <p:spPr>
          <a:xfrm>
            <a:off x="3717643" y="5605213"/>
            <a:ext cx="3505200" cy="406400"/>
          </a:xfrm>
          <a:prstGeom prst="rect">
            <a:avLst/>
          </a:prstGeom>
        </p:spPr>
      </p:pic>
      <p:pic>
        <p:nvPicPr>
          <p:cNvPr id="22" name="Picture 21"/>
          <p:cNvPicPr>
            <a:picLocks noChangeAspect="1"/>
          </p:cNvPicPr>
          <p:nvPr/>
        </p:nvPicPr>
        <p:blipFill>
          <a:blip r:embed="rId5"/>
          <a:stretch>
            <a:fillRect/>
          </a:stretch>
        </p:blipFill>
        <p:spPr>
          <a:xfrm>
            <a:off x="3717643" y="4665714"/>
            <a:ext cx="3111500" cy="444500"/>
          </a:xfrm>
          <a:prstGeom prst="rect">
            <a:avLst/>
          </a:prstGeom>
        </p:spPr>
      </p:pic>
      <p:pic>
        <p:nvPicPr>
          <p:cNvPr id="26" name="Picture 25"/>
          <p:cNvPicPr>
            <a:picLocks noChangeAspect="1"/>
          </p:cNvPicPr>
          <p:nvPr/>
        </p:nvPicPr>
        <p:blipFill>
          <a:blip r:embed="rId6"/>
          <a:stretch>
            <a:fillRect/>
          </a:stretch>
        </p:blipFill>
        <p:spPr>
          <a:xfrm>
            <a:off x="639519" y="1931737"/>
            <a:ext cx="4330700" cy="406400"/>
          </a:xfrm>
          <a:prstGeom prst="rect">
            <a:avLst/>
          </a:prstGeom>
        </p:spPr>
      </p:pic>
      <p:sp>
        <p:nvSpPr>
          <p:cNvPr id="33" name="TextBox 32"/>
          <p:cNvSpPr txBox="1"/>
          <p:nvPr/>
        </p:nvSpPr>
        <p:spPr>
          <a:xfrm>
            <a:off x="1056710" y="2903352"/>
            <a:ext cx="1744388" cy="3139321"/>
          </a:xfrm>
          <a:prstGeom prst="rect">
            <a:avLst/>
          </a:prstGeom>
          <a:noFill/>
        </p:spPr>
        <p:txBody>
          <a:bodyPr wrap="none" rtlCol="0">
            <a:spAutoFit/>
          </a:bodyPr>
          <a:lstStyle/>
          <a:p>
            <a:pPr>
              <a:spcAft>
                <a:spcPts val="600"/>
              </a:spcAft>
            </a:pPr>
            <a:r>
              <a:rPr lang="en-US" sz="2400" dirty="0">
                <a:latin typeface="Trebuchet MS"/>
                <a:cs typeface="Trebuchet MS"/>
              </a:rPr>
              <a:t>linear</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polynomial</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radial basis</a:t>
            </a:r>
          </a:p>
          <a:p>
            <a:pPr>
              <a:spcAft>
                <a:spcPts val="600"/>
              </a:spcAft>
            </a:pPr>
            <a:endParaRPr lang="en-US" sz="2400" dirty="0">
              <a:latin typeface="Trebuchet MS"/>
              <a:cs typeface="Trebuchet MS"/>
            </a:endParaRPr>
          </a:p>
          <a:p>
            <a:pPr>
              <a:spcAft>
                <a:spcPts val="600"/>
              </a:spcAft>
            </a:pPr>
            <a:r>
              <a:rPr lang="en-US" sz="2400" dirty="0">
                <a:latin typeface="Trebuchet MS"/>
                <a:cs typeface="Trebuchet MS"/>
              </a:rPr>
              <a:t>sigmoid</a:t>
            </a:r>
          </a:p>
        </p:txBody>
      </p:sp>
    </p:spTree>
    <p:extLst>
      <p:ext uri="{BB962C8B-B14F-4D97-AF65-F5344CB8AC3E}">
        <p14:creationId xmlns:p14="http://schemas.microsoft.com/office/powerpoint/2010/main" val="2425982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BF60F2B-658A-5C43-A34A-9B3FE6BB0D63}"/>
              </a:ext>
            </a:extLst>
          </p:cNvPr>
          <p:cNvGrpSpPr/>
          <p:nvPr/>
        </p:nvGrpSpPr>
        <p:grpSpPr>
          <a:xfrm>
            <a:off x="4423144" y="1189517"/>
            <a:ext cx="4450908" cy="3706775"/>
            <a:chOff x="4423144" y="1189517"/>
            <a:chExt cx="4450908" cy="3706775"/>
          </a:xfrm>
        </p:grpSpPr>
        <p:pic>
          <p:nvPicPr>
            <p:cNvPr id="11" name="Picture 10">
              <a:extLst>
                <a:ext uri="{FF2B5EF4-FFF2-40B4-BE49-F238E27FC236}">
                  <a16:creationId xmlns:a16="http://schemas.microsoft.com/office/drawing/2014/main" id="{A28E9645-7BFE-0748-8A3E-24BE3B569722}"/>
                </a:ext>
              </a:extLst>
            </p:cNvPr>
            <p:cNvPicPr>
              <a:picLocks noChangeAspect="1"/>
            </p:cNvPicPr>
            <p:nvPr/>
          </p:nvPicPr>
          <p:blipFill rotWithShape="1">
            <a:blip r:embed="rId2"/>
            <a:srcRect r="17474"/>
            <a:stretch/>
          </p:blipFill>
          <p:spPr>
            <a:xfrm>
              <a:off x="5059579" y="1189517"/>
              <a:ext cx="3814473" cy="3706775"/>
            </a:xfrm>
            <a:prstGeom prst="rect">
              <a:avLst/>
            </a:prstGeom>
          </p:spPr>
        </p:pic>
        <p:sp>
          <p:nvSpPr>
            <p:cNvPr id="19" name="Right Arrow 18">
              <a:extLst>
                <a:ext uri="{FF2B5EF4-FFF2-40B4-BE49-F238E27FC236}">
                  <a16:creationId xmlns:a16="http://schemas.microsoft.com/office/drawing/2014/main" id="{2E84943A-4E96-A848-AB70-7EA885086534}"/>
                </a:ext>
              </a:extLst>
            </p:cNvPr>
            <p:cNvSpPr/>
            <p:nvPr/>
          </p:nvSpPr>
          <p:spPr>
            <a:xfrm>
              <a:off x="4423144" y="2721933"/>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pic>
        <p:nvPicPr>
          <p:cNvPr id="13" name="Picture 12">
            <a:extLst>
              <a:ext uri="{FF2B5EF4-FFF2-40B4-BE49-F238E27FC236}">
                <a16:creationId xmlns:a16="http://schemas.microsoft.com/office/drawing/2014/main" id="{B9F0E275-7981-6E46-809A-78837C9E1DE8}"/>
              </a:ext>
            </a:extLst>
          </p:cNvPr>
          <p:cNvPicPr>
            <a:picLocks noChangeAspect="1"/>
          </p:cNvPicPr>
          <p:nvPr/>
        </p:nvPicPr>
        <p:blipFill rotWithShape="1">
          <a:blip r:embed="rId3"/>
          <a:srcRect t="1338"/>
          <a:stretch/>
        </p:blipFill>
        <p:spPr>
          <a:xfrm>
            <a:off x="471967" y="1490864"/>
            <a:ext cx="3711764" cy="3405427"/>
          </a:xfrm>
          <a:prstGeom prst="rect">
            <a:avLst/>
          </a:prstGeom>
        </p:spPr>
      </p:pic>
      <p:sp>
        <p:nvSpPr>
          <p:cNvPr id="14" name="TextBox 13">
            <a:extLst>
              <a:ext uri="{FF2B5EF4-FFF2-40B4-BE49-F238E27FC236}">
                <a16:creationId xmlns:a16="http://schemas.microsoft.com/office/drawing/2014/main" id="{C0CCFA9E-5580-5348-A146-BB455166F6DB}"/>
              </a:ext>
            </a:extLst>
          </p:cNvPr>
          <p:cNvSpPr txBox="1"/>
          <p:nvPr/>
        </p:nvSpPr>
        <p:spPr>
          <a:xfrm>
            <a:off x="793059" y="5386092"/>
            <a:ext cx="3595856" cy="646331"/>
          </a:xfrm>
          <a:prstGeom prst="rect">
            <a:avLst/>
          </a:prstGeom>
          <a:noFill/>
        </p:spPr>
        <p:txBody>
          <a:bodyPr wrap="none" rtlCol="0">
            <a:spAutoFit/>
          </a:bodyPr>
          <a:lstStyle/>
          <a:p>
            <a:r>
              <a:rPr lang="en-US">
                <a:latin typeface="Trebuchet MS" panose="020B0703020202090204" pitchFamily="34" charset="0"/>
              </a:rPr>
              <a:t>La separación lineal es imposible
</a:t>
            </a:r>
            <a:endParaRPr lang="en-US" dirty="0">
              <a:latin typeface="Trebuchet MS" panose="020B0703020202090204" pitchFamily="34" charset="0"/>
            </a:endParaRPr>
          </a:p>
        </p:txBody>
      </p:sp>
      <p:grpSp>
        <p:nvGrpSpPr>
          <p:cNvPr id="22" name="Group 21">
            <a:extLst>
              <a:ext uri="{FF2B5EF4-FFF2-40B4-BE49-F238E27FC236}">
                <a16:creationId xmlns:a16="http://schemas.microsoft.com/office/drawing/2014/main" id="{69EDE7DC-61B7-AE43-ADDE-4FA189B22BC8}"/>
              </a:ext>
            </a:extLst>
          </p:cNvPr>
          <p:cNvGrpSpPr/>
          <p:nvPr/>
        </p:nvGrpSpPr>
        <p:grpSpPr>
          <a:xfrm>
            <a:off x="5271479" y="3838345"/>
            <a:ext cx="3488455" cy="2194078"/>
            <a:chOff x="5271479" y="3838345"/>
            <a:chExt cx="3488455" cy="2194078"/>
          </a:xfrm>
        </p:grpSpPr>
        <p:sp>
          <p:nvSpPr>
            <p:cNvPr id="15" name="TextBox 14">
              <a:extLst>
                <a:ext uri="{FF2B5EF4-FFF2-40B4-BE49-F238E27FC236}">
                  <a16:creationId xmlns:a16="http://schemas.microsoft.com/office/drawing/2014/main" id="{5BCA5FED-B5B3-584E-9218-2FEF96EA50B2}"/>
                </a:ext>
              </a:extLst>
            </p:cNvPr>
            <p:cNvSpPr txBox="1"/>
            <p:nvPr/>
          </p:nvSpPr>
          <p:spPr>
            <a:xfrm>
              <a:off x="5271479" y="5386092"/>
              <a:ext cx="3488455" cy="646331"/>
            </a:xfrm>
            <a:prstGeom prst="rect">
              <a:avLst/>
            </a:prstGeom>
            <a:noFill/>
          </p:spPr>
          <p:txBody>
            <a:bodyPr wrap="none" rtlCol="0">
              <a:spAutoFit/>
            </a:bodyPr>
            <a:lstStyle/>
            <a:p>
              <a:r>
                <a:rPr lang="en-US">
                  <a:latin typeface="Trebuchet MS" panose="020B0703020202090204" pitchFamily="34" charset="0"/>
                </a:rPr>
                <a:t>La separación lineal es perfecta
</a:t>
              </a:r>
              <a:endParaRPr lang="en-US" dirty="0">
                <a:latin typeface="Trebuchet MS" panose="020B0703020202090204" pitchFamily="34" charset="0"/>
              </a:endParaRPr>
            </a:p>
          </p:txBody>
        </p:sp>
        <p:sp>
          <p:nvSpPr>
            <p:cNvPr id="17" name="Freeform 16">
              <a:extLst>
                <a:ext uri="{FF2B5EF4-FFF2-40B4-BE49-F238E27FC236}">
                  <a16:creationId xmlns:a16="http://schemas.microsoft.com/office/drawing/2014/main" id="{95799FE0-12D5-5146-88D6-94783CAD0909}"/>
                </a:ext>
              </a:extLst>
            </p:cNvPr>
            <p:cNvSpPr/>
            <p:nvPr/>
          </p:nvSpPr>
          <p:spPr>
            <a:xfrm>
              <a:off x="5486400" y="3838345"/>
              <a:ext cx="3242930" cy="350875"/>
            </a:xfrm>
            <a:custGeom>
              <a:avLst/>
              <a:gdLst>
                <a:gd name="connsiteX0" fmla="*/ 0 w 3242930"/>
                <a:gd name="connsiteY0" fmla="*/ 212652 h 350875"/>
                <a:gd name="connsiteX1" fmla="*/ 1169581 w 3242930"/>
                <a:gd name="connsiteY1" fmla="*/ 0 h 350875"/>
                <a:gd name="connsiteX2" fmla="*/ 3242930 w 3242930"/>
                <a:gd name="connsiteY2" fmla="*/ 148856 h 350875"/>
                <a:gd name="connsiteX3" fmla="*/ 2073349 w 3242930"/>
                <a:gd name="connsiteY3" fmla="*/ 350875 h 350875"/>
                <a:gd name="connsiteX4" fmla="*/ 0 w 3242930"/>
                <a:gd name="connsiteY4" fmla="*/ 212652 h 35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930" h="350875">
                  <a:moveTo>
                    <a:pt x="0" y="212652"/>
                  </a:moveTo>
                  <a:lnTo>
                    <a:pt x="1169581" y="0"/>
                  </a:lnTo>
                  <a:lnTo>
                    <a:pt x="3242930" y="148856"/>
                  </a:lnTo>
                  <a:lnTo>
                    <a:pt x="2073349" y="350875"/>
                  </a:lnTo>
                  <a:lnTo>
                    <a:pt x="0" y="212652"/>
                  </a:lnTo>
                  <a:close/>
                </a:path>
              </a:pathLst>
            </a:custGeom>
            <a:gradFill flip="none" rotWithShape="1">
              <a:gsLst>
                <a:gs pos="0">
                  <a:schemeClr val="accent4">
                    <a:lumMod val="5000"/>
                    <a:lumOff val="95000"/>
                    <a:alpha val="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20" name="TextBox 19">
            <a:extLst>
              <a:ext uri="{FF2B5EF4-FFF2-40B4-BE49-F238E27FC236}">
                <a16:creationId xmlns:a16="http://schemas.microsoft.com/office/drawing/2014/main" id="{3477CC82-E6D7-6A4A-89F4-29DD00D1E121}"/>
              </a:ext>
            </a:extLst>
          </p:cNvPr>
          <p:cNvSpPr txBox="1"/>
          <p:nvPr/>
        </p:nvSpPr>
        <p:spPr>
          <a:xfrm>
            <a:off x="793059" y="539399"/>
            <a:ext cx="3517310" cy="461665"/>
          </a:xfrm>
          <a:prstGeom prst="rect">
            <a:avLst/>
          </a:prstGeom>
          <a:noFill/>
        </p:spPr>
        <p:txBody>
          <a:bodyPr wrap="none" rtlCol="0">
            <a:spAutoFit/>
          </a:bodyPr>
          <a:lstStyle/>
          <a:p>
            <a:r>
              <a:rPr lang="en-US" sz="2400" dirty="0">
                <a:solidFill>
                  <a:srgbClr val="FF9300"/>
                </a:solidFill>
                <a:latin typeface="Trebuchet MS" panose="020B0703020202090204" pitchFamily="34" charset="0"/>
                <a:cs typeface="Trebuchet MS"/>
              </a:rPr>
              <a:t>SVM: El </a:t>
            </a:r>
            <a:r>
              <a:rPr lang="en-US" sz="2400" dirty="0" err="1">
                <a:solidFill>
                  <a:srgbClr val="FF9300"/>
                </a:solidFill>
                <a:latin typeface="Trebuchet MS" panose="020B0703020202090204" pitchFamily="34" charset="0"/>
                <a:cs typeface="Trebuchet MS"/>
              </a:rPr>
              <a:t>truco</a:t>
            </a:r>
            <a:r>
              <a:rPr lang="en-US" sz="2400" dirty="0">
                <a:solidFill>
                  <a:srgbClr val="FF9300"/>
                </a:solidFill>
                <a:latin typeface="Trebuchet MS" panose="020B0703020202090204" pitchFamily="34" charset="0"/>
                <a:cs typeface="Trebuchet MS"/>
              </a:rPr>
              <a:t> del Kernel</a:t>
            </a:r>
          </a:p>
        </p:txBody>
      </p:sp>
      <p:grpSp>
        <p:nvGrpSpPr>
          <p:cNvPr id="25" name="Group 24">
            <a:extLst>
              <a:ext uri="{FF2B5EF4-FFF2-40B4-BE49-F238E27FC236}">
                <a16:creationId xmlns:a16="http://schemas.microsoft.com/office/drawing/2014/main" id="{EC056AD0-9615-C049-B00A-3CD330F5D2F0}"/>
              </a:ext>
            </a:extLst>
          </p:cNvPr>
          <p:cNvGrpSpPr/>
          <p:nvPr/>
        </p:nvGrpSpPr>
        <p:grpSpPr>
          <a:xfrm>
            <a:off x="1918571" y="3022604"/>
            <a:ext cx="2834182" cy="837018"/>
            <a:chOff x="1918571" y="3022604"/>
            <a:chExt cx="2834182" cy="837018"/>
          </a:xfrm>
        </p:grpSpPr>
        <p:sp>
          <p:nvSpPr>
            <p:cNvPr id="23" name="Right Arrow 22">
              <a:extLst>
                <a:ext uri="{FF2B5EF4-FFF2-40B4-BE49-F238E27FC236}">
                  <a16:creationId xmlns:a16="http://schemas.microsoft.com/office/drawing/2014/main" id="{714ED70E-9676-AD48-A5CA-37F8F9CC429D}"/>
                </a:ext>
              </a:extLst>
            </p:cNvPr>
            <p:cNvSpPr/>
            <p:nvPr/>
          </p:nvSpPr>
          <p:spPr>
            <a:xfrm rot="10800000">
              <a:off x="4423144" y="3583176"/>
              <a:ext cx="329609" cy="276446"/>
            </a:xfrm>
            <a:prstGeom prst="rightArrow">
              <a:avLst/>
            </a:prstGeom>
            <a:solidFill>
              <a:srgbClr val="FF9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sp>
          <p:nvSpPr>
            <p:cNvPr id="24" name="Oval 23">
              <a:extLst>
                <a:ext uri="{FF2B5EF4-FFF2-40B4-BE49-F238E27FC236}">
                  <a16:creationId xmlns:a16="http://schemas.microsoft.com/office/drawing/2014/main" id="{471DB411-194E-914A-BCDE-82A8C766AD32}"/>
                </a:ext>
              </a:extLst>
            </p:cNvPr>
            <p:cNvSpPr/>
            <p:nvPr/>
          </p:nvSpPr>
          <p:spPr>
            <a:xfrm>
              <a:off x="1918571" y="3022604"/>
              <a:ext cx="455237" cy="386718"/>
            </a:xfrm>
            <a:prstGeom prst="ellipse">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rebuchet MS" panose="020B0703020202090204" pitchFamily="34" charset="0"/>
              </a:endParaRPr>
            </a:p>
          </p:txBody>
        </p:sp>
      </p:grpSp>
      <p:sp>
        <p:nvSpPr>
          <p:cNvPr id="3" name="Rectangle 2">
            <a:extLst>
              <a:ext uri="{FF2B5EF4-FFF2-40B4-BE49-F238E27FC236}">
                <a16:creationId xmlns:a16="http://schemas.microsoft.com/office/drawing/2014/main" id="{641CB8A5-8816-4A42-92D5-5BE962982266}"/>
              </a:ext>
            </a:extLst>
          </p:cNvPr>
          <p:cNvSpPr/>
          <p:nvPr/>
        </p:nvSpPr>
        <p:spPr>
          <a:xfrm>
            <a:off x="2070538" y="1408386"/>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2460BEB-6519-D44B-8B28-D97B13DD0A41}"/>
              </a:ext>
            </a:extLst>
          </p:cNvPr>
          <p:cNvSpPr/>
          <p:nvPr/>
        </p:nvSpPr>
        <p:spPr>
          <a:xfrm>
            <a:off x="5955208" y="4711462"/>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95E13E-97E9-7B4E-B171-529B736D1229}"/>
              </a:ext>
            </a:extLst>
          </p:cNvPr>
          <p:cNvSpPr/>
          <p:nvPr/>
        </p:nvSpPr>
        <p:spPr>
          <a:xfrm>
            <a:off x="8105057" y="4665587"/>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76018D0-ED70-8A46-A825-2FD0FD725263}"/>
              </a:ext>
            </a:extLst>
          </p:cNvPr>
          <p:cNvSpPr/>
          <p:nvPr/>
        </p:nvSpPr>
        <p:spPr>
          <a:xfrm rot="16200000">
            <a:off x="224354" y="3116114"/>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9C8E22B-0EE1-C544-B7C5-0F87C11E163C}"/>
              </a:ext>
            </a:extLst>
          </p:cNvPr>
          <p:cNvSpPr/>
          <p:nvPr/>
        </p:nvSpPr>
        <p:spPr>
          <a:xfrm rot="16200000">
            <a:off x="4727900" y="2950779"/>
            <a:ext cx="756745" cy="199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F0EB743-C49F-864E-9AE0-EDA84CC44A57}"/>
              </a:ext>
            </a:extLst>
          </p:cNvPr>
          <p:cNvPicPr>
            <a:picLocks noChangeAspect="1"/>
          </p:cNvPicPr>
          <p:nvPr/>
        </p:nvPicPr>
        <p:blipFill>
          <a:blip r:embed="rId4"/>
          <a:stretch>
            <a:fillRect/>
          </a:stretch>
        </p:blipFill>
        <p:spPr>
          <a:xfrm>
            <a:off x="2321910" y="1363434"/>
            <a:ext cx="190188" cy="133132"/>
          </a:xfrm>
          <a:prstGeom prst="rect">
            <a:avLst/>
          </a:prstGeom>
        </p:spPr>
      </p:pic>
      <p:pic>
        <p:nvPicPr>
          <p:cNvPr id="9" name="Picture 8">
            <a:extLst>
              <a:ext uri="{FF2B5EF4-FFF2-40B4-BE49-F238E27FC236}">
                <a16:creationId xmlns:a16="http://schemas.microsoft.com/office/drawing/2014/main" id="{D9163D62-D4C6-3E4B-8D9E-B204BC2E3D49}"/>
              </a:ext>
            </a:extLst>
          </p:cNvPr>
          <p:cNvPicPr>
            <a:picLocks noChangeAspect="1"/>
          </p:cNvPicPr>
          <p:nvPr/>
        </p:nvPicPr>
        <p:blipFill>
          <a:blip r:embed="rId5"/>
          <a:stretch>
            <a:fillRect/>
          </a:stretch>
        </p:blipFill>
        <p:spPr>
          <a:xfrm>
            <a:off x="455776" y="3127062"/>
            <a:ext cx="199697" cy="133131"/>
          </a:xfrm>
          <a:prstGeom prst="rect">
            <a:avLst/>
          </a:prstGeom>
        </p:spPr>
      </p:pic>
      <p:grpSp>
        <p:nvGrpSpPr>
          <p:cNvPr id="2" name="Group 1">
            <a:extLst>
              <a:ext uri="{FF2B5EF4-FFF2-40B4-BE49-F238E27FC236}">
                <a16:creationId xmlns:a16="http://schemas.microsoft.com/office/drawing/2014/main" id="{E0A076E7-1E79-0D45-9B1E-BE369272489F}"/>
              </a:ext>
            </a:extLst>
          </p:cNvPr>
          <p:cNvGrpSpPr/>
          <p:nvPr/>
        </p:nvGrpSpPr>
        <p:grpSpPr>
          <a:xfrm>
            <a:off x="4880087" y="1599549"/>
            <a:ext cx="3489338" cy="3355842"/>
            <a:chOff x="4880087" y="1599549"/>
            <a:chExt cx="3489338" cy="3355842"/>
          </a:xfrm>
        </p:grpSpPr>
        <p:pic>
          <p:nvPicPr>
            <p:cNvPr id="10" name="Picture 9">
              <a:extLst>
                <a:ext uri="{FF2B5EF4-FFF2-40B4-BE49-F238E27FC236}">
                  <a16:creationId xmlns:a16="http://schemas.microsoft.com/office/drawing/2014/main" id="{D252C9FE-7EB0-284E-BC1D-21A4A1D6740A}"/>
                </a:ext>
              </a:extLst>
            </p:cNvPr>
            <p:cNvPicPr>
              <a:picLocks noChangeAspect="1"/>
            </p:cNvPicPr>
            <p:nvPr/>
          </p:nvPicPr>
          <p:blipFill>
            <a:blip r:embed="rId6"/>
            <a:stretch>
              <a:fillRect/>
            </a:stretch>
          </p:blipFill>
          <p:spPr>
            <a:xfrm>
              <a:off x="4880087" y="1599549"/>
              <a:ext cx="199697" cy="142641"/>
            </a:xfrm>
            <a:prstGeom prst="rect">
              <a:avLst/>
            </a:prstGeom>
          </p:spPr>
        </p:pic>
        <p:pic>
          <p:nvPicPr>
            <p:cNvPr id="30" name="Picture 29">
              <a:extLst>
                <a:ext uri="{FF2B5EF4-FFF2-40B4-BE49-F238E27FC236}">
                  <a16:creationId xmlns:a16="http://schemas.microsoft.com/office/drawing/2014/main" id="{80E91D09-F211-9A44-8D8B-89834F7117D0}"/>
                </a:ext>
              </a:extLst>
            </p:cNvPr>
            <p:cNvPicPr>
              <a:picLocks noChangeAspect="1"/>
            </p:cNvPicPr>
            <p:nvPr/>
          </p:nvPicPr>
          <p:blipFill>
            <a:blip r:embed="rId4"/>
            <a:stretch>
              <a:fillRect/>
            </a:stretch>
          </p:blipFill>
          <p:spPr>
            <a:xfrm>
              <a:off x="6326626" y="4822259"/>
              <a:ext cx="190188" cy="133132"/>
            </a:xfrm>
            <a:prstGeom prst="rect">
              <a:avLst/>
            </a:prstGeom>
          </p:spPr>
        </p:pic>
        <p:pic>
          <p:nvPicPr>
            <p:cNvPr id="31" name="Picture 30">
              <a:extLst>
                <a:ext uri="{FF2B5EF4-FFF2-40B4-BE49-F238E27FC236}">
                  <a16:creationId xmlns:a16="http://schemas.microsoft.com/office/drawing/2014/main" id="{95BFF84B-9ED9-454F-B52C-8578359DF6A6}"/>
                </a:ext>
              </a:extLst>
            </p:cNvPr>
            <p:cNvPicPr>
              <a:picLocks noChangeAspect="1"/>
            </p:cNvPicPr>
            <p:nvPr/>
          </p:nvPicPr>
          <p:blipFill>
            <a:blip r:embed="rId5"/>
            <a:stretch>
              <a:fillRect/>
            </a:stretch>
          </p:blipFill>
          <p:spPr>
            <a:xfrm>
              <a:off x="8169728" y="4760289"/>
              <a:ext cx="199697" cy="133131"/>
            </a:xfrm>
            <a:prstGeom prst="rect">
              <a:avLst/>
            </a:prstGeom>
          </p:spPr>
        </p:pic>
      </p:grpSp>
    </p:spTree>
    <p:extLst>
      <p:ext uri="{BB962C8B-B14F-4D97-AF65-F5344CB8AC3E}">
        <p14:creationId xmlns:p14="http://schemas.microsoft.com/office/powerpoint/2010/main" val="74047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696A85-8E2F-5445-9BE2-292BC78E773F}"/>
              </a:ext>
            </a:extLst>
          </p:cNvPr>
          <p:cNvSpPr txBox="1"/>
          <p:nvPr/>
        </p:nvSpPr>
        <p:spPr>
          <a:xfrm>
            <a:off x="3539505" y="2782669"/>
            <a:ext cx="2064989" cy="646331"/>
          </a:xfrm>
          <a:prstGeom prst="rect">
            <a:avLst/>
          </a:prstGeom>
          <a:noFill/>
        </p:spPr>
        <p:txBody>
          <a:bodyPr wrap="none" rtlCol="0">
            <a:spAutoFit/>
          </a:bodyPr>
          <a:lstStyle/>
          <a:p>
            <a:r>
              <a:rPr lang="es-ES_tradnl" sz="3600">
                <a:latin typeface="Trebuchet MS" panose="020B0703020202090204" pitchFamily="34" charset="0"/>
              </a:rPr>
              <a:t>Ejemplos</a:t>
            </a:r>
          </a:p>
        </p:txBody>
      </p:sp>
    </p:spTree>
    <p:extLst>
      <p:ext uri="{BB962C8B-B14F-4D97-AF65-F5344CB8AC3E}">
        <p14:creationId xmlns:p14="http://schemas.microsoft.com/office/powerpoint/2010/main" val="216810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624710" cy="461665"/>
          </a:xfrm>
          <a:prstGeom prst="rect">
            <a:avLst/>
          </a:prstGeom>
          <a:noFill/>
        </p:spPr>
        <p:txBody>
          <a:bodyPr wrap="none" rtlCol="0">
            <a:spAutoFit/>
          </a:bodyPr>
          <a:lstStyle/>
          <a:p>
            <a:r>
              <a:rPr lang="en-US" sz="2400" dirty="0">
                <a:latin typeface="Trebuchet MS" panose="020B0703020202090204" pitchFamily="34" charset="0"/>
                <a:cs typeface="Trebuchet MS"/>
              </a:rPr>
              <a:t>SVM in SKLEARN - Python</a:t>
            </a:r>
          </a:p>
        </p:txBody>
      </p:sp>
      <p:pic>
        <p:nvPicPr>
          <p:cNvPr id="10" name="Picture 9">
            <a:extLst>
              <a:ext uri="{FF2B5EF4-FFF2-40B4-BE49-F238E27FC236}">
                <a16:creationId xmlns:a16="http://schemas.microsoft.com/office/drawing/2014/main" id="{6CBF80A7-8A4B-CD4C-885C-866FBB013805}"/>
              </a:ext>
            </a:extLst>
          </p:cNvPr>
          <p:cNvPicPr>
            <a:picLocks noChangeAspect="1"/>
          </p:cNvPicPr>
          <p:nvPr/>
        </p:nvPicPr>
        <p:blipFill>
          <a:blip r:embed="rId2"/>
          <a:stretch>
            <a:fillRect/>
          </a:stretch>
        </p:blipFill>
        <p:spPr>
          <a:xfrm>
            <a:off x="0" y="1527130"/>
            <a:ext cx="9144000" cy="3803740"/>
          </a:xfrm>
          <a:prstGeom prst="rect">
            <a:avLst/>
          </a:prstGeom>
        </p:spPr>
      </p:pic>
    </p:spTree>
    <p:extLst>
      <p:ext uri="{BB962C8B-B14F-4D97-AF65-F5344CB8AC3E}">
        <p14:creationId xmlns:p14="http://schemas.microsoft.com/office/powerpoint/2010/main" val="4235159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B1FB86-918D-8245-8044-A2896387C6C5}"/>
              </a:ext>
            </a:extLst>
          </p:cNvPr>
          <p:cNvSpPr txBox="1"/>
          <p:nvPr/>
        </p:nvSpPr>
        <p:spPr>
          <a:xfrm>
            <a:off x="793059" y="539399"/>
            <a:ext cx="3624710" cy="461665"/>
          </a:xfrm>
          <a:prstGeom prst="rect">
            <a:avLst/>
          </a:prstGeom>
          <a:noFill/>
        </p:spPr>
        <p:txBody>
          <a:bodyPr wrap="none" rtlCol="0">
            <a:spAutoFit/>
          </a:bodyPr>
          <a:lstStyle/>
          <a:p>
            <a:r>
              <a:rPr lang="en-US" sz="2400" dirty="0">
                <a:latin typeface="Trebuchet MS" panose="020B0703020202090204" pitchFamily="34" charset="0"/>
                <a:cs typeface="Trebuchet MS"/>
              </a:rPr>
              <a:t>SVM in SKLEARN - Python</a:t>
            </a:r>
          </a:p>
        </p:txBody>
      </p:sp>
      <p:sp>
        <p:nvSpPr>
          <p:cNvPr id="2" name="TextBox 1">
            <a:extLst>
              <a:ext uri="{FF2B5EF4-FFF2-40B4-BE49-F238E27FC236}">
                <a16:creationId xmlns:a16="http://schemas.microsoft.com/office/drawing/2014/main" id="{74A7EC4E-6048-EF4C-AF57-B29322F9EFC9}"/>
              </a:ext>
            </a:extLst>
          </p:cNvPr>
          <p:cNvSpPr txBox="1"/>
          <p:nvPr/>
        </p:nvSpPr>
        <p:spPr>
          <a:xfrm>
            <a:off x="793059" y="2270234"/>
            <a:ext cx="7893741" cy="4247317"/>
          </a:xfrm>
          <a:prstGeom prst="rect">
            <a:avLst/>
          </a:prstGeom>
          <a:noFill/>
        </p:spPr>
        <p:txBody>
          <a:bodyPr wrap="square" rtlCol="0">
            <a:spAutoFit/>
          </a:bodyPr>
          <a:lstStyle/>
          <a:p>
            <a:r>
              <a:rPr lang="en-AU" dirty="0"/>
              <a:t>Intuitively, the gamma parameter defines how far the influence of a single training example reaches, with low values meaning ‘far’ and high values meaning ‘close’. The gamma parameters can be seen as the inverse of the radius of influence of samples selected by the model as support vectors.</a:t>
            </a:r>
          </a:p>
          <a:p>
            <a:endParaRPr lang="en-AU" dirty="0"/>
          </a:p>
          <a:p>
            <a:r>
              <a:rPr lang="en-AU" dirty="0"/>
              <a:t>The C parameter trades off correct classification of training examples against maximization of the decision function’s margin. For larger values of C, a smaller margin will be accepted if the decision function is better at classifying all training points correctly. A lower C will encourage a larger margin, therefore a simpler decision function, at the cost of training accuracy. In other </a:t>
            </a:r>
            <a:r>
              <a:rPr lang="en-AU" dirty="0" err="1"/>
              <a:t>words``C</a:t>
            </a:r>
            <a:r>
              <a:rPr lang="en-AU" dirty="0"/>
              <a:t>`` behaves as a regularization parameter in the SVM.</a:t>
            </a:r>
          </a:p>
          <a:p>
            <a:endParaRPr lang="en-AU" dirty="0"/>
          </a:p>
          <a:p>
            <a:r>
              <a:rPr lang="en-AU" dirty="0">
                <a:hlinkClick r:id="rId2"/>
              </a:rPr>
              <a:t>https://scikit-learn.org/stable/auto_examples/svm/plot_rbf_parameters.html</a:t>
            </a:r>
            <a:endParaRPr lang="en-AU" dirty="0"/>
          </a:p>
          <a:p>
            <a:endParaRPr lang="en-US" dirty="0"/>
          </a:p>
        </p:txBody>
      </p:sp>
    </p:spTree>
    <p:extLst>
      <p:ext uri="{BB962C8B-B14F-4D97-AF65-F5344CB8AC3E}">
        <p14:creationId xmlns:p14="http://schemas.microsoft.com/office/powerpoint/2010/main" val="3287676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pic>
        <p:nvPicPr>
          <p:cNvPr id="4" name="Picture 3">
            <a:extLst>
              <a:ext uri="{FF2B5EF4-FFF2-40B4-BE49-F238E27FC236}">
                <a16:creationId xmlns:a16="http://schemas.microsoft.com/office/drawing/2014/main" id="{B80F5D12-06CB-5C47-9CFA-1CE11691700F}"/>
              </a:ext>
            </a:extLst>
          </p:cNvPr>
          <p:cNvPicPr>
            <a:picLocks noChangeAspect="1"/>
          </p:cNvPicPr>
          <p:nvPr/>
        </p:nvPicPr>
        <p:blipFill>
          <a:blip r:embed="rId2"/>
          <a:stretch>
            <a:fillRect/>
          </a:stretch>
        </p:blipFill>
        <p:spPr>
          <a:xfrm>
            <a:off x="0" y="2047121"/>
            <a:ext cx="9144000" cy="3751729"/>
          </a:xfrm>
          <a:prstGeom prst="rect">
            <a:avLst/>
          </a:prstGeom>
        </p:spPr>
      </p:pic>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spTree>
    <p:extLst>
      <p:ext uri="{BB962C8B-B14F-4D97-AF65-F5344CB8AC3E}">
        <p14:creationId xmlns:p14="http://schemas.microsoft.com/office/powerpoint/2010/main" val="144625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15654" y="3634153"/>
            <a:ext cx="1440160" cy="1800200"/>
            <a:chOff x="2888654" y="3429000"/>
            <a:chExt cx="1440160" cy="1800200"/>
          </a:xfrm>
        </p:grpSpPr>
        <p:sp>
          <p:nvSpPr>
            <p:cNvPr id="6" name="Oval 5"/>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2553764">
            <a:off x="3885494" y="2625234"/>
            <a:ext cx="1922676" cy="1440160"/>
            <a:chOff x="4299707" y="3005336"/>
            <a:chExt cx="1922676" cy="1440160"/>
          </a:xfrm>
          <a:solidFill>
            <a:srgbClr val="0000FF"/>
          </a:solidFill>
        </p:grpSpPr>
        <p:sp>
          <p:nvSpPr>
            <p:cNvPr id="24" name="Oval 23"/>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ight Brace 1"/>
          <p:cNvSpPr/>
          <p:nvPr/>
        </p:nvSpPr>
        <p:spPr>
          <a:xfrm>
            <a:off x="6516216" y="2420888"/>
            <a:ext cx="360040" cy="3024336"/>
          </a:xfrm>
          <a:prstGeom prst="rightBrac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45" name="TextBox 44"/>
          <p:cNvSpPr txBox="1"/>
          <p:nvPr/>
        </p:nvSpPr>
        <p:spPr>
          <a:xfrm>
            <a:off x="4762194" y="1837123"/>
            <a:ext cx="1170513" cy="830997"/>
          </a:xfrm>
          <a:prstGeom prst="rect">
            <a:avLst/>
          </a:prstGeom>
          <a:noFill/>
        </p:spPr>
        <p:txBody>
          <a:bodyPr wrap="none" rtlCol="0">
            <a:spAutoFit/>
          </a:bodyPr>
          <a:lstStyle/>
          <a:p>
            <a:r>
              <a:rPr lang="en-US" sz="2400">
                <a:latin typeface="Trebuchet MS"/>
                <a:cs typeface="Trebuchet MS"/>
              </a:rPr>
              <a:t>Clase 1
</a:t>
            </a:r>
            <a:endParaRPr lang="en-US" sz="2400" dirty="0">
              <a:latin typeface="Trebuchet MS"/>
              <a:cs typeface="Trebuchet MS"/>
            </a:endParaRPr>
          </a:p>
        </p:txBody>
      </p:sp>
      <p:sp>
        <p:nvSpPr>
          <p:cNvPr id="46" name="TextBox 45"/>
          <p:cNvSpPr txBox="1"/>
          <p:nvPr/>
        </p:nvSpPr>
        <p:spPr>
          <a:xfrm>
            <a:off x="1847056" y="4930062"/>
            <a:ext cx="1170513" cy="830997"/>
          </a:xfrm>
          <a:prstGeom prst="rect">
            <a:avLst/>
          </a:prstGeom>
          <a:noFill/>
        </p:spPr>
        <p:txBody>
          <a:bodyPr wrap="none" rtlCol="0">
            <a:spAutoFit/>
          </a:bodyPr>
          <a:lstStyle/>
          <a:p>
            <a:r>
              <a:rPr lang="en-US" sz="2400">
                <a:latin typeface="Trebuchet MS"/>
                <a:cs typeface="Trebuchet MS"/>
              </a:rPr>
              <a:t>Clase 2
</a:t>
            </a:r>
            <a:endParaRPr lang="en-US" sz="2400" dirty="0">
              <a:latin typeface="Trebuchet MS"/>
              <a:cs typeface="Trebuchet MS"/>
            </a:endParaRPr>
          </a:p>
        </p:txBody>
      </p:sp>
      <p:sp>
        <p:nvSpPr>
          <p:cNvPr id="47" name="TextBox 46">
            <a:extLst>
              <a:ext uri="{FF2B5EF4-FFF2-40B4-BE49-F238E27FC236}">
                <a16:creationId xmlns:a16="http://schemas.microsoft.com/office/drawing/2014/main" id="{23D24638-2121-B144-AFC6-69E6F971CA1E}"/>
              </a:ext>
            </a:extLst>
          </p:cNvPr>
          <p:cNvSpPr txBox="1"/>
          <p:nvPr/>
        </p:nvSpPr>
        <p:spPr>
          <a:xfrm>
            <a:off x="6876256" y="3592825"/>
            <a:ext cx="2187402" cy="707886"/>
          </a:xfrm>
          <a:prstGeom prst="rect">
            <a:avLst/>
          </a:prstGeom>
          <a:noFill/>
        </p:spPr>
        <p:txBody>
          <a:bodyPr wrap="square" rtlCol="0">
            <a:spAutoFit/>
          </a:bodyPr>
          <a:lstStyle/>
          <a:p>
            <a:r>
              <a:rPr lang="es-ES_tradnl" sz="2000" dirty="0">
                <a:latin typeface="Trebuchet MS"/>
                <a:cs typeface="Trebuchet MS"/>
              </a:rPr>
              <a:t>Datos de entrenamiento</a:t>
            </a:r>
          </a:p>
        </p:txBody>
      </p:sp>
      <p:sp>
        <p:nvSpPr>
          <p:cNvPr id="48" name="TextBox 47">
            <a:extLst>
              <a:ext uri="{FF2B5EF4-FFF2-40B4-BE49-F238E27FC236}">
                <a16:creationId xmlns:a16="http://schemas.microsoft.com/office/drawing/2014/main" id="{B2B873B5-2174-DB43-94A7-EA83C64D618C}"/>
              </a:ext>
            </a:extLst>
          </p:cNvPr>
          <p:cNvSpPr txBox="1"/>
          <p:nvPr/>
        </p:nvSpPr>
        <p:spPr>
          <a:xfrm>
            <a:off x="7157543" y="4267383"/>
            <a:ext cx="1157689" cy="369332"/>
          </a:xfrm>
          <a:prstGeom prst="rect">
            <a:avLst/>
          </a:prstGeom>
          <a:noFill/>
        </p:spPr>
        <p:txBody>
          <a:bodyPr wrap="none" rtlCol="0">
            <a:spAutoFit/>
          </a:bodyPr>
          <a:lstStyle/>
          <a:p>
            <a:r>
              <a:rPr lang="en-US" dirty="0">
                <a:solidFill>
                  <a:schemeClr val="bg2"/>
                </a:solidFill>
                <a:latin typeface="Trebuchet MS" panose="020B0703020202090204" pitchFamily="34" charset="0"/>
              </a:rPr>
              <a:t>(training)</a:t>
            </a:r>
          </a:p>
        </p:txBody>
      </p:sp>
    </p:spTree>
    <p:extLst>
      <p:ext uri="{BB962C8B-B14F-4D97-AF65-F5344CB8AC3E}">
        <p14:creationId xmlns:p14="http://schemas.microsoft.com/office/powerpoint/2010/main" val="2879140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4" name="Picture 13">
            <a:extLst>
              <a:ext uri="{FF2B5EF4-FFF2-40B4-BE49-F238E27FC236}">
                <a16:creationId xmlns:a16="http://schemas.microsoft.com/office/drawing/2014/main" id="{A1C6AB96-CA1F-8C43-8CB2-5AF59CB2D25D}"/>
              </a:ext>
            </a:extLst>
          </p:cNvPr>
          <p:cNvPicPr>
            <a:picLocks noChangeAspect="1"/>
          </p:cNvPicPr>
          <p:nvPr/>
        </p:nvPicPr>
        <p:blipFill>
          <a:blip r:embed="rId2">
            <a:alphaModFix/>
          </a:blip>
          <a:stretch>
            <a:fillRect/>
          </a:stretch>
        </p:blipFill>
        <p:spPr>
          <a:xfrm>
            <a:off x="-28984" y="2059334"/>
            <a:ext cx="9180000" cy="3735500"/>
          </a:xfrm>
          <a:prstGeom prst="rect">
            <a:avLst/>
          </a:prstGeom>
        </p:spPr>
      </p:pic>
      <p:sp>
        <p:nvSpPr>
          <p:cNvPr id="15" name="TextBox 14">
            <a:extLst>
              <a:ext uri="{FF2B5EF4-FFF2-40B4-BE49-F238E27FC236}">
                <a16:creationId xmlns:a16="http://schemas.microsoft.com/office/drawing/2014/main" id="{55C61B48-5988-004C-8F8D-CE929DEEE186}"/>
              </a:ext>
            </a:extLst>
          </p:cNvPr>
          <p:cNvSpPr txBox="1"/>
          <p:nvPr/>
        </p:nvSpPr>
        <p:spPr>
          <a:xfrm>
            <a:off x="3793582" y="683342"/>
            <a:ext cx="1465466" cy="523220"/>
          </a:xfrm>
          <a:prstGeom prst="rect">
            <a:avLst/>
          </a:prstGeom>
          <a:noFill/>
        </p:spPr>
        <p:txBody>
          <a:bodyPr wrap="none" rtlCol="0">
            <a:spAutoFit/>
          </a:bodyPr>
          <a:lstStyle/>
          <a:p>
            <a:r>
              <a:rPr lang="es-ES_tradnl" sz="2800" dirty="0">
                <a:latin typeface="Trebuchet MS" panose="020B0703020202090204" pitchFamily="34" charset="0"/>
              </a:rPr>
              <a:t>SVM-LIN</a:t>
            </a:r>
          </a:p>
        </p:txBody>
      </p:sp>
    </p:spTree>
    <p:extLst>
      <p:ext uri="{BB962C8B-B14F-4D97-AF65-F5344CB8AC3E}">
        <p14:creationId xmlns:p14="http://schemas.microsoft.com/office/powerpoint/2010/main" val="2405096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4E1C10-73BD-FB44-B57E-7BF0017B39AE}"/>
              </a:ext>
            </a:extLst>
          </p:cNvPr>
          <p:cNvSpPr txBox="1"/>
          <p:nvPr/>
        </p:nvSpPr>
        <p:spPr>
          <a:xfrm>
            <a:off x="1587062" y="1575894"/>
            <a:ext cx="1168910" cy="369332"/>
          </a:xfrm>
          <a:prstGeom prst="rect">
            <a:avLst/>
          </a:prstGeom>
          <a:noFill/>
        </p:spPr>
        <p:txBody>
          <a:bodyPr wrap="none" rtlCol="0">
            <a:spAutoFit/>
          </a:bodyPr>
          <a:lstStyle/>
          <a:p>
            <a:r>
              <a:rPr lang="en-US" dirty="0">
                <a:latin typeface="Trebuchet MS" panose="020B0703020202090204" pitchFamily="34" charset="0"/>
              </a:rPr>
              <a:t>TRAINING</a:t>
            </a:r>
          </a:p>
        </p:txBody>
      </p:sp>
      <p:sp>
        <p:nvSpPr>
          <p:cNvPr id="8" name="TextBox 7">
            <a:extLst>
              <a:ext uri="{FF2B5EF4-FFF2-40B4-BE49-F238E27FC236}">
                <a16:creationId xmlns:a16="http://schemas.microsoft.com/office/drawing/2014/main" id="{53D37474-A788-3140-8F24-DFB62D279098}"/>
              </a:ext>
            </a:extLst>
          </p:cNvPr>
          <p:cNvSpPr txBox="1"/>
          <p:nvPr/>
        </p:nvSpPr>
        <p:spPr>
          <a:xfrm>
            <a:off x="6469118" y="1575894"/>
            <a:ext cx="1055097" cy="369332"/>
          </a:xfrm>
          <a:prstGeom prst="rect">
            <a:avLst/>
          </a:prstGeom>
          <a:noFill/>
        </p:spPr>
        <p:txBody>
          <a:bodyPr wrap="none" rtlCol="0">
            <a:spAutoFit/>
          </a:bodyPr>
          <a:lstStyle/>
          <a:p>
            <a:r>
              <a:rPr lang="en-US" dirty="0">
                <a:latin typeface="Trebuchet MS" panose="020B0703020202090204" pitchFamily="34" charset="0"/>
              </a:rPr>
              <a:t>TESTING</a:t>
            </a:r>
          </a:p>
        </p:txBody>
      </p:sp>
      <p:sp>
        <p:nvSpPr>
          <p:cNvPr id="9" name="TextBox 8">
            <a:extLst>
              <a:ext uri="{FF2B5EF4-FFF2-40B4-BE49-F238E27FC236}">
                <a16:creationId xmlns:a16="http://schemas.microsoft.com/office/drawing/2014/main" id="{A13B80FF-E6F6-AB4A-8355-39A01E2E1450}"/>
              </a:ext>
            </a:extLst>
          </p:cNvPr>
          <p:cNvSpPr txBox="1"/>
          <p:nvPr/>
        </p:nvSpPr>
        <p:spPr>
          <a:xfrm>
            <a:off x="457200" y="544811"/>
            <a:ext cx="1500732" cy="523220"/>
          </a:xfrm>
          <a:prstGeom prst="rect">
            <a:avLst/>
          </a:prstGeom>
          <a:noFill/>
        </p:spPr>
        <p:txBody>
          <a:bodyPr wrap="none" rtlCol="0">
            <a:spAutoFit/>
          </a:bodyPr>
          <a:lstStyle/>
          <a:p>
            <a:r>
              <a:rPr lang="es-ES_tradnl" sz="2800">
                <a:latin typeface="Trebuchet MS" panose="020B0703020202090204" pitchFamily="34" charset="0"/>
              </a:rPr>
              <a:t>Ejemplo</a:t>
            </a:r>
          </a:p>
        </p:txBody>
      </p:sp>
      <p:sp>
        <p:nvSpPr>
          <p:cNvPr id="11" name="Rectangle 10">
            <a:extLst>
              <a:ext uri="{FF2B5EF4-FFF2-40B4-BE49-F238E27FC236}">
                <a16:creationId xmlns:a16="http://schemas.microsoft.com/office/drawing/2014/main" id="{ABA6BABD-B4A5-8642-A54E-DEA9A83127CC}"/>
              </a:ext>
            </a:extLst>
          </p:cNvPr>
          <p:cNvSpPr/>
          <p:nvPr/>
        </p:nvSpPr>
        <p:spPr>
          <a:xfrm>
            <a:off x="1860238" y="1206562"/>
            <a:ext cx="696024"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X,d</a:t>
            </a:r>
            <a:r>
              <a:rPr lang="es-ES_tradnl" dirty="0">
                <a:latin typeface="Trebuchet MS" panose="020B0703020202090204" pitchFamily="34" charset="0"/>
              </a:rPr>
              <a:t>)</a:t>
            </a:r>
            <a:endParaRPr lang="en-US" dirty="0"/>
          </a:p>
        </p:txBody>
      </p:sp>
      <p:sp>
        <p:nvSpPr>
          <p:cNvPr id="12" name="Rectangle 11">
            <a:extLst>
              <a:ext uri="{FF2B5EF4-FFF2-40B4-BE49-F238E27FC236}">
                <a16:creationId xmlns:a16="http://schemas.microsoft.com/office/drawing/2014/main" id="{07074503-D2D2-1449-AB47-2471CBE58787}"/>
              </a:ext>
            </a:extLst>
          </p:cNvPr>
          <p:cNvSpPr/>
          <p:nvPr/>
        </p:nvSpPr>
        <p:spPr>
          <a:xfrm>
            <a:off x="6587739" y="1206562"/>
            <a:ext cx="817853" cy="369332"/>
          </a:xfrm>
          <a:prstGeom prst="rect">
            <a:avLst/>
          </a:prstGeom>
        </p:spPr>
        <p:txBody>
          <a:bodyPr wrap="none">
            <a:spAutoFit/>
          </a:bodyPr>
          <a:lstStyle/>
          <a:p>
            <a:r>
              <a:rPr lang="es-ES_tradnl" dirty="0">
                <a:latin typeface="Trebuchet MS" panose="020B0703020202090204" pitchFamily="34" charset="0"/>
              </a:rPr>
              <a:t>(</a:t>
            </a:r>
            <a:r>
              <a:rPr lang="es-ES_tradnl" dirty="0" err="1">
                <a:latin typeface="Trebuchet MS" panose="020B0703020202090204" pitchFamily="34" charset="0"/>
              </a:rPr>
              <a:t>X</a:t>
            </a:r>
            <a:r>
              <a:rPr lang="es-ES_tradnl" baseline="-25000" dirty="0" err="1">
                <a:latin typeface="Trebuchet MS" panose="020B0703020202090204" pitchFamily="34" charset="0"/>
              </a:rPr>
              <a:t>t</a:t>
            </a:r>
            <a:r>
              <a:rPr lang="es-ES_tradnl" dirty="0" err="1">
                <a:latin typeface="Trebuchet MS" panose="020B0703020202090204" pitchFamily="34" charset="0"/>
              </a:rPr>
              <a:t>,d</a:t>
            </a:r>
            <a:r>
              <a:rPr lang="es-ES_tradnl" baseline="-25000" dirty="0" err="1">
                <a:latin typeface="Trebuchet MS" panose="020B0703020202090204" pitchFamily="34" charset="0"/>
              </a:rPr>
              <a:t>t</a:t>
            </a:r>
            <a:r>
              <a:rPr lang="es-ES_tradnl" dirty="0">
                <a:latin typeface="Trebuchet MS" panose="020B0703020202090204" pitchFamily="34" charset="0"/>
              </a:rPr>
              <a:t>)</a:t>
            </a:r>
            <a:endParaRPr lang="en-US" dirty="0"/>
          </a:p>
        </p:txBody>
      </p:sp>
      <p:pic>
        <p:nvPicPr>
          <p:cNvPr id="13" name="Picture 12">
            <a:extLst>
              <a:ext uri="{FF2B5EF4-FFF2-40B4-BE49-F238E27FC236}">
                <a16:creationId xmlns:a16="http://schemas.microsoft.com/office/drawing/2014/main" id="{64F1FCA1-F264-9743-8031-F2E79897FCB3}"/>
              </a:ext>
            </a:extLst>
          </p:cNvPr>
          <p:cNvPicPr>
            <a:picLocks noChangeAspect="1"/>
          </p:cNvPicPr>
          <p:nvPr/>
        </p:nvPicPr>
        <p:blipFill>
          <a:blip r:embed="rId2">
            <a:alphaModFix/>
          </a:blip>
          <a:stretch>
            <a:fillRect/>
          </a:stretch>
        </p:blipFill>
        <p:spPr>
          <a:xfrm>
            <a:off x="-3874" y="2109434"/>
            <a:ext cx="9109515" cy="3672000"/>
          </a:xfrm>
          <a:prstGeom prst="rect">
            <a:avLst/>
          </a:prstGeom>
        </p:spPr>
      </p:pic>
      <p:sp>
        <p:nvSpPr>
          <p:cNvPr id="14" name="TextBox 13">
            <a:extLst>
              <a:ext uri="{FF2B5EF4-FFF2-40B4-BE49-F238E27FC236}">
                <a16:creationId xmlns:a16="http://schemas.microsoft.com/office/drawing/2014/main" id="{0F068B8E-48AD-1C44-A7FA-F166AE86132D}"/>
              </a:ext>
            </a:extLst>
          </p:cNvPr>
          <p:cNvSpPr txBox="1"/>
          <p:nvPr/>
        </p:nvSpPr>
        <p:spPr>
          <a:xfrm>
            <a:off x="3793582" y="683342"/>
            <a:ext cx="1556836" cy="523220"/>
          </a:xfrm>
          <a:prstGeom prst="rect">
            <a:avLst/>
          </a:prstGeom>
          <a:noFill/>
        </p:spPr>
        <p:txBody>
          <a:bodyPr wrap="none" rtlCol="0">
            <a:spAutoFit/>
          </a:bodyPr>
          <a:lstStyle/>
          <a:p>
            <a:r>
              <a:rPr lang="es-ES_tradnl" sz="2800" dirty="0">
                <a:latin typeface="Trebuchet MS" panose="020B0703020202090204" pitchFamily="34" charset="0"/>
              </a:rPr>
              <a:t>SVM-RBF</a:t>
            </a:r>
          </a:p>
        </p:txBody>
      </p:sp>
    </p:spTree>
    <p:extLst>
      <p:ext uri="{BB962C8B-B14F-4D97-AF65-F5344CB8AC3E}">
        <p14:creationId xmlns:p14="http://schemas.microsoft.com/office/powerpoint/2010/main" val="894285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64930" name="Text Box 2"/>
          <p:cNvSpPr txBox="1">
            <a:spLocks noChangeArrowheads="1"/>
          </p:cNvSpPr>
          <p:nvPr/>
        </p:nvSpPr>
        <p:spPr bwMode="auto">
          <a:xfrm>
            <a:off x="595313" y="420687"/>
            <a:ext cx="8312381" cy="4524315"/>
          </a:xfrm>
          <a:prstGeom prst="rect">
            <a:avLst/>
          </a:prstGeom>
          <a:noFill/>
          <a:ln w="9525">
            <a:noFill/>
            <a:miter lim="800000"/>
            <a:headEnd/>
            <a:tailEnd/>
          </a:ln>
        </p:spPr>
        <p:txBody>
          <a:bodyPr wrap="square">
            <a:spAutoFit/>
          </a:bodyPr>
          <a:lstStyle/>
          <a:p>
            <a:pPr eaLnBrk="0" hangingPunct="0"/>
            <a:r>
              <a:rPr lang="es-ES_tradnl" sz="2400" i="1" u="sng" dirty="0">
                <a:solidFill>
                  <a:schemeClr val="tx1">
                    <a:lumMod val="75000"/>
                    <a:lumOff val="25000"/>
                  </a:schemeClr>
                </a:solidFill>
                <a:latin typeface="Trebuchet MS" pitchFamily="34" charset="0"/>
              </a:rPr>
              <a:t>Hemos aprendido</a:t>
            </a:r>
            <a:r>
              <a:rPr lang="es-ES_tradnl" sz="2400" i="1" dirty="0">
                <a:solidFill>
                  <a:schemeClr val="tx1">
                    <a:lumMod val="75000"/>
                    <a:lumOff val="25000"/>
                  </a:schemeClr>
                </a:solidFill>
                <a:latin typeface="Trebuchet MS" pitchFamily="34" charset="0"/>
              </a:rPr>
              <a:t>:</a:t>
            </a:r>
            <a:r>
              <a:rPr lang="es-ES_tradnl" sz="2400" dirty="0">
                <a:solidFill>
                  <a:schemeClr val="tx1">
                    <a:lumMod val="75000"/>
                    <a:lumOff val="25000"/>
                  </a:schemeClr>
                </a:solidFill>
                <a:latin typeface="Trebuchet MS" pitchFamily="34" charset="0"/>
              </a:rPr>
              <a:t>  </a:t>
            </a: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Por qué una buena clasificación maximiza el margen</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Cuáles son las ideas clave de un clasificador SVM</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realizar un clasificador SVM lineal</a:t>
            </a: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Qué es un </a:t>
            </a:r>
            <a:r>
              <a:rPr lang="es-ES_tradnl" sz="2400" dirty="0" err="1">
                <a:solidFill>
                  <a:srgbClr val="0000FF"/>
                </a:solidFill>
                <a:latin typeface="Trebuchet MS" pitchFamily="34" charset="0"/>
              </a:rPr>
              <a:t>Kernel</a:t>
            </a:r>
            <a:endParaRPr lang="es-ES_tradnl" sz="2400" dirty="0">
              <a:solidFill>
                <a:srgbClr val="0000FF"/>
              </a:solidFill>
              <a:latin typeface="Trebuchet MS" pitchFamily="34" charset="0"/>
            </a:endParaRPr>
          </a:p>
          <a:p>
            <a:pPr marL="342900" indent="-342900" eaLnBrk="0" hangingPunct="0">
              <a:buFont typeface="Arial" panose="020B0604020202020204" pitchFamily="34" charset="0"/>
              <a:buChar char="•"/>
            </a:pPr>
            <a:r>
              <a:rPr lang="es-ES_tradnl" sz="2400" dirty="0">
                <a:solidFill>
                  <a:srgbClr val="0000FF"/>
                </a:solidFill>
                <a:latin typeface="Trebuchet MS" pitchFamily="34" charset="0"/>
              </a:rPr>
              <a:t>Cómo se realiza un clasificador SVM no lineal</a:t>
            </a:r>
          </a:p>
          <a:p>
            <a:pPr marL="342900" indent="-342900" eaLnBrk="0" hangingPunct="0">
              <a:buFont typeface="Arial" panose="020B0604020202020204" pitchFamily="34" charset="0"/>
              <a:buChar char="•"/>
            </a:pPr>
            <a:endParaRPr lang="es-ES_tradnl" sz="2400" dirty="0">
              <a:solidFill>
                <a:srgbClr val="0000FF"/>
              </a:solidFill>
              <a:latin typeface="Trebuchet MS" pitchFamily="34" charset="0"/>
            </a:endParaRPr>
          </a:p>
          <a:p>
            <a:pPr eaLnBrk="0" hangingPunct="0"/>
            <a:endParaRPr lang="es-ES_tradnl" sz="2400" dirty="0">
              <a:solidFill>
                <a:schemeClr val="tx1">
                  <a:lumMod val="75000"/>
                  <a:lumOff val="25000"/>
                </a:schemeClr>
              </a:solidFill>
              <a:latin typeface="Trebuchet MS" pitchFamily="34" charset="0"/>
            </a:endParaRPr>
          </a:p>
        </p:txBody>
      </p:sp>
    </p:spTree>
    <p:extLst>
      <p:ext uri="{BB962C8B-B14F-4D97-AF65-F5344CB8AC3E}">
        <p14:creationId xmlns:p14="http://schemas.microsoft.com/office/powerpoint/2010/main" val="161125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649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49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49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49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49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493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49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023836" y="1513036"/>
            <a:ext cx="8119257" cy="4338733"/>
            <a:chOff x="1023836" y="1513036"/>
            <a:chExt cx="8119257" cy="4338733"/>
          </a:xfrm>
        </p:grpSpPr>
        <p:sp>
          <p:nvSpPr>
            <p:cNvPr id="45" name="TextBox 44"/>
            <p:cNvSpPr txBox="1"/>
            <p:nvPr/>
          </p:nvSpPr>
          <p:spPr>
            <a:xfrm>
              <a:off x="5035878" y="1513036"/>
              <a:ext cx="4107215"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La línea 1 separa perfectamente las clases
</a:t>
              </a:r>
            </a:p>
          </p:txBody>
        </p:sp>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023836" y="1938966"/>
              <a:ext cx="1952779" cy="584775"/>
            </a:xfrm>
            <a:prstGeom prst="rect">
              <a:avLst/>
            </a:prstGeom>
            <a:noFill/>
          </p:spPr>
          <p:txBody>
            <a:bodyPr wrap="none" rtlCol="0">
              <a:spAutoFit/>
            </a:bodyPr>
            <a:lstStyle/>
            <a:p>
              <a:r>
                <a:rPr lang="es-ES_tradnl" sz="1600">
                  <a:solidFill>
                    <a:schemeClr val="tx1">
                      <a:lumMod val="65000"/>
                      <a:lumOff val="35000"/>
                    </a:schemeClr>
                  </a:solidFill>
                  <a:latin typeface="Trebuchet MS"/>
                  <a:cs typeface="Trebuchet MS"/>
                </a:rPr>
                <a:t>Línea de decisión 1
</a:t>
              </a:r>
            </a:p>
          </p:txBody>
        </p:sp>
      </p:grpSp>
      <p:grpSp>
        <p:nvGrpSpPr>
          <p:cNvPr id="53" name="Group 52"/>
          <p:cNvGrpSpPr/>
          <p:nvPr/>
        </p:nvGrpSpPr>
        <p:grpSpPr>
          <a:xfrm>
            <a:off x="599386" y="1782664"/>
            <a:ext cx="8603367" cy="3727182"/>
            <a:chOff x="593521" y="1513036"/>
            <a:chExt cx="8603367" cy="3727182"/>
          </a:xfrm>
        </p:grpSpPr>
        <p:sp>
          <p:nvSpPr>
            <p:cNvPr id="54" name="TextBox 53"/>
            <p:cNvSpPr txBox="1"/>
            <p:nvPr/>
          </p:nvSpPr>
          <p:spPr>
            <a:xfrm>
              <a:off x="5046393" y="1513036"/>
              <a:ext cx="4150495" cy="584775"/>
            </a:xfrm>
            <a:prstGeom prst="rect">
              <a:avLst/>
            </a:prstGeom>
            <a:noFill/>
          </p:spPr>
          <p:txBody>
            <a:bodyPr wrap="none" rtlCol="0">
              <a:spAutoFit/>
            </a:bodyPr>
            <a:lstStyle/>
            <a:p>
              <a:r>
                <a:rPr lang="es-ES_tradnl" sz="1600">
                  <a:solidFill>
                    <a:srgbClr val="00FF00"/>
                  </a:solidFill>
                  <a:latin typeface="Trebuchet MS"/>
                  <a:cs typeface="Trebuchet MS"/>
                </a:rPr>
                <a:t>La Línea 2 separa las clases perfectamente
</a:t>
              </a:r>
            </a:p>
          </p:txBody>
        </p:sp>
        <p:cxnSp>
          <p:nvCxnSpPr>
            <p:cNvPr id="55" name="Straight Connector 54"/>
            <p:cNvCxnSpPr/>
            <p:nvPr/>
          </p:nvCxnSpPr>
          <p:spPr>
            <a:xfrm>
              <a:off x="2485289" y="2387603"/>
              <a:ext cx="3946769" cy="2852615"/>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593521" y="2201250"/>
              <a:ext cx="1952779" cy="584775"/>
            </a:xfrm>
            <a:prstGeom prst="rect">
              <a:avLst/>
            </a:prstGeom>
            <a:noFill/>
          </p:spPr>
          <p:txBody>
            <a:bodyPr wrap="none" rtlCol="0">
              <a:spAutoFit/>
            </a:bodyPr>
            <a:lstStyle/>
            <a:p>
              <a:r>
                <a:rPr lang="es-ES_tradnl" sz="1600">
                  <a:solidFill>
                    <a:srgbClr val="00FF00"/>
                  </a:solidFill>
                  <a:latin typeface="Trebuchet MS"/>
                  <a:cs typeface="Trebuchet MS"/>
                </a:rPr>
                <a:t>Línea de decisión 2
</a:t>
              </a:r>
            </a:p>
          </p:txBody>
        </p:sp>
      </p:grpSp>
      <p:grpSp>
        <p:nvGrpSpPr>
          <p:cNvPr id="60" name="Group 59"/>
          <p:cNvGrpSpPr/>
          <p:nvPr/>
        </p:nvGrpSpPr>
        <p:grpSpPr>
          <a:xfrm>
            <a:off x="350645" y="2052292"/>
            <a:ext cx="8857967" cy="2812785"/>
            <a:chOff x="338915" y="1513036"/>
            <a:chExt cx="8857967" cy="2812785"/>
          </a:xfrm>
        </p:grpSpPr>
        <p:sp>
          <p:nvSpPr>
            <p:cNvPr id="61" name="TextBox 60"/>
            <p:cNvSpPr txBox="1"/>
            <p:nvPr/>
          </p:nvSpPr>
          <p:spPr>
            <a:xfrm>
              <a:off x="5046387" y="1513036"/>
              <a:ext cx="4150495" cy="584775"/>
            </a:xfrm>
            <a:prstGeom prst="rect">
              <a:avLst/>
            </a:prstGeom>
            <a:noFill/>
          </p:spPr>
          <p:txBody>
            <a:bodyPr wrap="none" rtlCol="0">
              <a:spAutoFit/>
            </a:bodyPr>
            <a:lstStyle/>
            <a:p>
              <a:r>
                <a:rPr lang="es-ES_tradnl" sz="1600">
                  <a:solidFill>
                    <a:srgbClr val="FF6600"/>
                  </a:solidFill>
                  <a:latin typeface="Trebuchet MS"/>
                  <a:cs typeface="Trebuchet MS"/>
                </a:rPr>
                <a:t>La Línea 3 separa las clases perfectamente
</a:t>
              </a:r>
            </a:p>
          </p:txBody>
        </p:sp>
        <p:cxnSp>
          <p:nvCxnSpPr>
            <p:cNvPr id="62" name="Straight Connector 61"/>
            <p:cNvCxnSpPr/>
            <p:nvPr/>
          </p:nvCxnSpPr>
          <p:spPr>
            <a:xfrm>
              <a:off x="2293808" y="2704129"/>
              <a:ext cx="4269154" cy="162169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338915" y="2471828"/>
              <a:ext cx="1952779" cy="584775"/>
            </a:xfrm>
            <a:prstGeom prst="rect">
              <a:avLst/>
            </a:prstGeom>
            <a:noFill/>
          </p:spPr>
          <p:txBody>
            <a:bodyPr wrap="none" rtlCol="0">
              <a:spAutoFit/>
            </a:bodyPr>
            <a:lstStyle/>
            <a:p>
              <a:r>
                <a:rPr lang="es-ES_tradnl" sz="1600">
                  <a:solidFill>
                    <a:srgbClr val="FF6600"/>
                  </a:solidFill>
                  <a:latin typeface="Trebuchet MS"/>
                  <a:cs typeface="Trebuchet MS"/>
                </a:rPr>
                <a:t>Línea de decisión 3
</a:t>
              </a:r>
            </a:p>
          </p:txBody>
        </p:sp>
      </p:grpSp>
      <p:sp>
        <p:nvSpPr>
          <p:cNvPr id="69" name="TextBox 68"/>
          <p:cNvSpPr txBox="1"/>
          <p:nvPr/>
        </p:nvSpPr>
        <p:spPr>
          <a:xfrm>
            <a:off x="6232769" y="2569308"/>
            <a:ext cx="1782860" cy="646331"/>
          </a:xfrm>
          <a:prstGeom prst="rect">
            <a:avLst/>
          </a:prstGeom>
          <a:noFill/>
        </p:spPr>
        <p:txBody>
          <a:bodyPr wrap="none" rtlCol="0">
            <a:spAutoFit/>
          </a:bodyPr>
          <a:lstStyle/>
          <a:p>
            <a:r>
              <a:rPr lang="es-ES_tradnl">
                <a:latin typeface="Trebuchet MS"/>
                <a:cs typeface="Trebuchet MS"/>
              </a:rPr>
              <a:t>¿Cuál es mejor?
</a:t>
            </a:r>
            <a:endParaRPr lang="es-ES_tradnl"/>
          </a:p>
        </p:txBody>
      </p:sp>
      <p:grpSp>
        <p:nvGrpSpPr>
          <p:cNvPr id="70" name="Group 69"/>
          <p:cNvGrpSpPr/>
          <p:nvPr/>
        </p:nvGrpSpPr>
        <p:grpSpPr>
          <a:xfrm>
            <a:off x="3015654" y="3634153"/>
            <a:ext cx="1440160" cy="1800200"/>
            <a:chOff x="2888654" y="3429000"/>
            <a:chExt cx="1440160" cy="1800200"/>
          </a:xfrm>
        </p:grpSpPr>
        <p:sp>
          <p:nvSpPr>
            <p:cNvPr id="71" name="Oval 70"/>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1" name="Oval 80"/>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2" name="Oval 81"/>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3" name="Oval 82"/>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4" name="Oval 83"/>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5" name="Oval 84"/>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6" name="Oval 85"/>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7" name="Oval 86"/>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8" name="Oval 87"/>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89" name="Group 88"/>
          <p:cNvGrpSpPr/>
          <p:nvPr/>
        </p:nvGrpSpPr>
        <p:grpSpPr>
          <a:xfrm rot="2553764">
            <a:off x="3885494" y="2625234"/>
            <a:ext cx="1922676" cy="1440160"/>
            <a:chOff x="4299707" y="3005336"/>
            <a:chExt cx="1922676" cy="1440160"/>
          </a:xfrm>
          <a:solidFill>
            <a:srgbClr val="0000FF"/>
          </a:solidFill>
        </p:grpSpPr>
        <p:sp>
          <p:nvSpPr>
            <p:cNvPr id="90" name="Oval 89"/>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1" name="Oval 90"/>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57" name="TextBox 56">
            <a:extLst>
              <a:ext uri="{FF2B5EF4-FFF2-40B4-BE49-F238E27FC236}">
                <a16:creationId xmlns:a16="http://schemas.microsoft.com/office/drawing/2014/main" id="{39FAC4C9-B1C7-8144-8973-F64180FE88C1}"/>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375171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grpSp>
        <p:nvGrpSpPr>
          <p:cNvPr id="50" name="Group 49"/>
          <p:cNvGrpSpPr/>
          <p:nvPr/>
        </p:nvGrpSpPr>
        <p:grpSpPr>
          <a:xfrm>
            <a:off x="2780323" y="2076946"/>
            <a:ext cx="6297536" cy="3970204"/>
            <a:chOff x="2780323" y="2076946"/>
            <a:chExt cx="6297536" cy="3970204"/>
          </a:xfrm>
        </p:grpSpPr>
        <p:grpSp>
          <p:nvGrpSpPr>
            <p:cNvPr id="46" name="Group 45"/>
            <p:cNvGrpSpPr/>
            <p:nvPr/>
          </p:nvGrpSpPr>
          <p:grpSpPr>
            <a:xfrm>
              <a:off x="2780323" y="2076946"/>
              <a:ext cx="6297536" cy="3970204"/>
              <a:chOff x="2780323" y="2076946"/>
              <a:chExt cx="6297536" cy="3970204"/>
            </a:xfrm>
          </p:grpSpPr>
          <p:sp>
            <p:nvSpPr>
              <p:cNvPr id="45" name="TextBox 44"/>
              <p:cNvSpPr txBox="1"/>
              <p:nvPr/>
            </p:nvSpPr>
            <p:spPr>
              <a:xfrm>
                <a:off x="5768051" y="2891369"/>
                <a:ext cx="3309808"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Para una línea de decisión, definimos el margen '</a:t>
                </a:r>
                <a:r>
                  <a:rPr lang="es-ES_tradnl" sz="1600" dirty="0">
                    <a:solidFill>
                      <a:srgbClr val="0000FF"/>
                    </a:solidFill>
                    <a:latin typeface="Trebuchet MS"/>
                    <a:cs typeface="Trebuchet MS"/>
                  </a:rPr>
                  <a:t>b1</a:t>
                </a:r>
                <a:r>
                  <a:rPr lang="es-ES_tradnl" sz="1600" dirty="0">
                    <a:solidFill>
                      <a:schemeClr val="tx1">
                        <a:lumMod val="65000"/>
                        <a:lumOff val="35000"/>
                      </a:schemeClr>
                    </a:solidFill>
                    <a:latin typeface="Trebuchet MS"/>
                    <a:cs typeface="Trebuchet MS"/>
                  </a:rPr>
                  <a:t>' como la distancia perpendicular de la línea a la muestra más cercana de la clase 1.
</a:t>
                </a: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6260476" y="4807411"/>
              <a:ext cx="393971" cy="369332"/>
            </a:xfrm>
            <a:prstGeom prst="rect">
              <a:avLst/>
            </a:prstGeom>
          </p:spPr>
          <p:txBody>
            <a:bodyPr wrap="none">
              <a:spAutoFit/>
            </a:bodyPr>
            <a:lstStyle/>
            <a:p>
              <a:r>
                <a:rPr lang="es-ES_tradnl">
                  <a:solidFill>
                    <a:srgbClr val="0000FF"/>
                  </a:solidFill>
                  <a:latin typeface="Trebuchet MS"/>
                  <a:cs typeface="Trebuchet MS"/>
                </a:rPr>
                <a:t>b</a:t>
              </a:r>
              <a:r>
                <a:rPr lang="es-ES_tradnl" baseline="-25000">
                  <a:solidFill>
                    <a:srgbClr val="0000FF"/>
                  </a:solidFill>
                  <a:latin typeface="Trebuchet MS"/>
                  <a:cs typeface="Trebuchet MS"/>
                </a:rPr>
                <a:t>1</a:t>
              </a:r>
              <a:endParaRPr lang="es-ES_tradnl"/>
            </a:p>
          </p:txBody>
        </p:sp>
      </p:grpSp>
      <p:grpSp>
        <p:nvGrpSpPr>
          <p:cNvPr id="89" name="Group 88"/>
          <p:cNvGrpSpPr/>
          <p:nvPr/>
        </p:nvGrpSpPr>
        <p:grpSpPr>
          <a:xfrm>
            <a:off x="148706" y="2301611"/>
            <a:ext cx="5656182" cy="3815882"/>
            <a:chOff x="148706" y="2301611"/>
            <a:chExt cx="5656182" cy="3815882"/>
          </a:xfrm>
        </p:grpSpPr>
        <p:grpSp>
          <p:nvGrpSpPr>
            <p:cNvPr id="84" name="Group 83"/>
            <p:cNvGrpSpPr/>
            <p:nvPr/>
          </p:nvGrpSpPr>
          <p:grpSpPr>
            <a:xfrm>
              <a:off x="148706" y="2301611"/>
              <a:ext cx="5656182" cy="3815882"/>
              <a:chOff x="152610" y="1289539"/>
              <a:chExt cx="5656182" cy="3815882"/>
            </a:xfrm>
          </p:grpSpPr>
          <p:sp>
            <p:nvSpPr>
              <p:cNvPr id="85" name="TextBox 84"/>
              <p:cNvSpPr txBox="1"/>
              <p:nvPr/>
            </p:nvSpPr>
            <p:spPr>
              <a:xfrm>
                <a:off x="152610" y="2754800"/>
                <a:ext cx="2515153" cy="1569660"/>
              </a:xfrm>
              <a:prstGeom prst="rect">
                <a:avLst/>
              </a:prstGeom>
              <a:noFill/>
            </p:spPr>
            <p:txBody>
              <a:bodyPr wrap="square" rtlCol="0">
                <a:spAutoFit/>
              </a:bodyPr>
              <a:lstStyle/>
              <a:p>
                <a:r>
                  <a:rPr lang="es-ES_tradnl" sz="1600" dirty="0">
                    <a:solidFill>
                      <a:schemeClr val="tx1">
                        <a:lumMod val="65000"/>
                        <a:lumOff val="35000"/>
                      </a:schemeClr>
                    </a:solidFill>
                    <a:latin typeface="Trebuchet MS"/>
                    <a:cs typeface="Trebuchet MS"/>
                  </a:rPr>
                  <a:t>Y definimos el margen '</a:t>
                </a:r>
                <a:r>
                  <a:rPr lang="es-ES_tradnl" sz="1600" dirty="0">
                    <a:solidFill>
                      <a:srgbClr val="FF0000"/>
                    </a:solidFill>
                    <a:latin typeface="Trebuchet MS"/>
                    <a:cs typeface="Trebuchet MS"/>
                  </a:rPr>
                  <a:t>b2</a:t>
                </a:r>
                <a:r>
                  <a:rPr lang="es-ES_tradnl" sz="1600" dirty="0">
                    <a:solidFill>
                      <a:schemeClr val="tx1">
                        <a:lumMod val="65000"/>
                        <a:lumOff val="35000"/>
                      </a:schemeClr>
                    </a:solidFill>
                    <a:latin typeface="Trebuchet MS"/>
                    <a:cs typeface="Trebuchet MS"/>
                  </a:rPr>
                  <a:t>' como la distancia perpendicular de la línea a la muestra más cercana de la clase 2.
</a:t>
                </a:r>
              </a:p>
            </p:txBody>
          </p:sp>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s-ES_tradnl">
                  <a:solidFill>
                    <a:srgbClr val="FF0000"/>
                  </a:solidFill>
                  <a:latin typeface="Trebuchet MS"/>
                  <a:cs typeface="Trebuchet MS"/>
                </a:rPr>
                <a:t>b</a:t>
              </a:r>
              <a:r>
                <a:rPr lang="es-ES_tradnl" baseline="-25000">
                  <a:solidFill>
                    <a:srgbClr val="FF0000"/>
                  </a:solidFill>
                  <a:latin typeface="Trebuchet MS"/>
                  <a:cs typeface="Trebuchet MS"/>
                </a:rPr>
                <a:t>2</a:t>
              </a:r>
              <a:endParaRPr lang="es-ES_tradnl"/>
            </a:p>
          </p:txBody>
        </p:sp>
      </p:grpSp>
      <p:grpSp>
        <p:nvGrpSpPr>
          <p:cNvPr id="90" name="Group 89"/>
          <p:cNvGrpSpPr/>
          <p:nvPr/>
        </p:nvGrpSpPr>
        <p:grpSpPr>
          <a:xfrm rot="2553764">
            <a:off x="3885494" y="2625234"/>
            <a:ext cx="1922676" cy="1440160"/>
            <a:chOff x="4299707" y="3005336"/>
            <a:chExt cx="1922676" cy="1440160"/>
          </a:xfrm>
          <a:solidFill>
            <a:srgbClr val="0000FF"/>
          </a:solidFill>
        </p:grpSpPr>
        <p:sp>
          <p:nvSpPr>
            <p:cNvPr id="91" name="Oval 9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2" name="Oval 9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3" name="Oval 9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4" name="Oval 93"/>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5" name="Oval 94"/>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Oval 95"/>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7" name="Oval 96"/>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8" name="Oval 97"/>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9" name="Oval 98"/>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0" name="Oval 9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1" name="Oval 10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2" name="Oval 10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Oval 10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4" name="Oval 10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5" name="Oval 10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6" name="Oval 10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7" name="Oval 10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8" name="Oval 10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grpSp>
      <p:sp>
        <p:nvSpPr>
          <p:cNvPr id="109" name="TextBox 108"/>
          <p:cNvSpPr txBox="1"/>
          <p:nvPr/>
        </p:nvSpPr>
        <p:spPr>
          <a:xfrm>
            <a:off x="3885286" y="2932878"/>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110" name="TextBox 109"/>
          <p:cNvSpPr txBox="1"/>
          <p:nvPr/>
        </p:nvSpPr>
        <p:spPr>
          <a:xfrm>
            <a:off x="4146308" y="3987702"/>
            <a:ext cx="373019" cy="707886"/>
          </a:xfrm>
          <a:prstGeom prst="rect">
            <a:avLst/>
          </a:prstGeom>
          <a:noFill/>
        </p:spPr>
        <p:txBody>
          <a:bodyPr wrap="none" rtlCol="0">
            <a:spAutoFit/>
          </a:bodyPr>
          <a:lstStyle/>
          <a:p>
            <a:r>
              <a:rPr lang="es-ES_tradnl" sz="4000" b="1">
                <a:latin typeface="Trebuchet MS"/>
                <a:cs typeface="Trebuchet MS"/>
              </a:rPr>
              <a:t>.</a:t>
            </a:r>
          </a:p>
        </p:txBody>
      </p:sp>
      <p:sp>
        <p:nvSpPr>
          <p:cNvPr id="61" name="TextBox 60">
            <a:extLst>
              <a:ext uri="{FF2B5EF4-FFF2-40B4-BE49-F238E27FC236}">
                <a16:creationId xmlns:a16="http://schemas.microsoft.com/office/drawing/2014/main" id="{6DCA9614-98E4-1A4F-8A0B-4D92332F4CBE}"/>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Tree>
    <p:extLst>
      <p:ext uri="{BB962C8B-B14F-4D97-AF65-F5344CB8AC3E}">
        <p14:creationId xmlns:p14="http://schemas.microsoft.com/office/powerpoint/2010/main" val="16366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637692" y="2227385"/>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p>
          <a:p>
            <a:endParaRPr lang="en-US" sz="1600" dirty="0">
              <a:solidFill>
                <a:srgbClr val="404040"/>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90308" y="5681780"/>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393971"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a:t>
            </a:r>
            <a:endParaRPr lang="en-US" dirty="0"/>
          </a:p>
        </p:txBody>
      </p:sp>
      <p:grpSp>
        <p:nvGrpSpPr>
          <p:cNvPr id="89" name="Group 88"/>
          <p:cNvGrpSpPr/>
          <p:nvPr/>
        </p:nvGrpSpPr>
        <p:grpSpPr>
          <a:xfrm>
            <a:off x="2186705" y="2301611"/>
            <a:ext cx="3618183" cy="3815882"/>
            <a:chOff x="2186705" y="2301611"/>
            <a:chExt cx="3618183" cy="3815882"/>
          </a:xfrm>
        </p:grpSpPr>
        <p:grpSp>
          <p:nvGrpSpPr>
            <p:cNvPr id="84" name="Group 83"/>
            <p:cNvGrpSpPr/>
            <p:nvPr/>
          </p:nvGrpSpPr>
          <p:grpSpPr>
            <a:xfrm>
              <a:off x="2473580" y="2301611"/>
              <a:ext cx="3331308" cy="3815882"/>
              <a:chOff x="2477484" y="1289539"/>
              <a:chExt cx="3331308" cy="3815882"/>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3038231" y="1289539"/>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393971"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endParaRPr lang="en-US" dirty="0"/>
            </a:p>
          </p:txBody>
        </p:sp>
      </p:grpSp>
      <p:grpSp>
        <p:nvGrpSpPr>
          <p:cNvPr id="60" name="Group 59"/>
          <p:cNvGrpSpPr/>
          <p:nvPr/>
        </p:nvGrpSpPr>
        <p:grpSpPr>
          <a:xfrm rot="2553764">
            <a:off x="3885494" y="2625234"/>
            <a:ext cx="1922676" cy="1440160"/>
            <a:chOff x="4299707" y="3005336"/>
            <a:chExt cx="1922676" cy="1440160"/>
          </a:xfrm>
          <a:solidFill>
            <a:srgbClr val="0000FF"/>
          </a:solidFill>
        </p:grpSpPr>
        <p:sp>
          <p:nvSpPr>
            <p:cNvPr id="61" name="Oval 60"/>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3" name="TextBox 102"/>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4" name="TextBox 103"/>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85" name="TextBox 84">
            <a:extLst>
              <a:ext uri="{FF2B5EF4-FFF2-40B4-BE49-F238E27FC236}">
                <a16:creationId xmlns:a16="http://schemas.microsoft.com/office/drawing/2014/main" id="{09029166-E5C4-B74F-88F0-D8CAAB1938E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5" name="TextBox 104">
            <a:extLst>
              <a:ext uri="{FF2B5EF4-FFF2-40B4-BE49-F238E27FC236}">
                <a16:creationId xmlns:a16="http://schemas.microsoft.com/office/drawing/2014/main" id="{AA2DED3B-0650-444F-ABFD-6A5C2E62CBF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83097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949462" y="5148385"/>
            <a:ext cx="341923" cy="361461"/>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5441463" y="5720856"/>
            <a:ext cx="328247" cy="36537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6260476" y="4807411"/>
            <a:ext cx="759530" cy="369332"/>
          </a:xfrm>
          <a:prstGeom prst="rect">
            <a:avLst/>
          </a:prstGeom>
        </p:spPr>
        <p:txBody>
          <a:bodyPr wrap="none">
            <a:spAutoFit/>
          </a:bodyPr>
          <a:lstStyle/>
          <a:p>
            <a:r>
              <a:rPr lang="en-US" dirty="0">
                <a:solidFill>
                  <a:srgbClr val="0000FF"/>
                </a:solidFill>
                <a:latin typeface="Trebuchet MS"/>
                <a:cs typeface="Trebuchet MS"/>
              </a:rPr>
              <a:t>b</a:t>
            </a:r>
            <a:r>
              <a:rPr lang="en-US" baseline="-25000" dirty="0">
                <a:solidFill>
                  <a:srgbClr val="0000FF"/>
                </a:solidFill>
                <a:latin typeface="Trebuchet MS"/>
                <a:cs typeface="Trebuchet MS"/>
              </a:rPr>
              <a:t>1 </a:t>
            </a:r>
            <a:r>
              <a:rPr lang="en-US" dirty="0">
                <a:solidFill>
                  <a:schemeClr val="tx1">
                    <a:lumMod val="75000"/>
                    <a:lumOff val="25000"/>
                  </a:schemeClr>
                </a:solidFill>
                <a:latin typeface="Trebuchet MS"/>
                <a:cs typeface="Trebuchet MS"/>
              </a:rPr>
              <a:t>= b</a:t>
            </a:r>
            <a:endParaRPr lang="en-US" dirty="0">
              <a:solidFill>
                <a:schemeClr val="tx1">
                  <a:lumMod val="75000"/>
                  <a:lumOff val="25000"/>
                </a:schemeClr>
              </a:solidFill>
            </a:endParaRPr>
          </a:p>
        </p:txBody>
      </p:sp>
      <p:grpSp>
        <p:nvGrpSpPr>
          <p:cNvPr id="89" name="Group 88"/>
          <p:cNvGrpSpPr/>
          <p:nvPr/>
        </p:nvGrpSpPr>
        <p:grpSpPr>
          <a:xfrm>
            <a:off x="2186705" y="2340687"/>
            <a:ext cx="3618183" cy="3776806"/>
            <a:chOff x="2186705" y="2340687"/>
            <a:chExt cx="3618183" cy="3776806"/>
          </a:xfrm>
        </p:grpSpPr>
        <p:grpSp>
          <p:nvGrpSpPr>
            <p:cNvPr id="84" name="Group 83"/>
            <p:cNvGrpSpPr/>
            <p:nvPr/>
          </p:nvGrpSpPr>
          <p:grpSpPr>
            <a:xfrm>
              <a:off x="2473580" y="2340687"/>
              <a:ext cx="3331308" cy="3776806"/>
              <a:chOff x="2477484" y="1328615"/>
              <a:chExt cx="3331308" cy="3776806"/>
            </a:xfrm>
          </p:grpSpPr>
          <p:cxnSp>
            <p:nvCxnSpPr>
              <p:cNvPr id="86" name="Straight Connector 85"/>
              <p:cNvCxnSpPr/>
              <p:nvPr/>
            </p:nvCxnSpPr>
            <p:spPr>
              <a:xfrm>
                <a:off x="2477484" y="1481037"/>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a:off x="2999155" y="1328615"/>
                <a:ext cx="341923" cy="36146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V="1">
                <a:off x="2491156" y="1871779"/>
                <a:ext cx="328247" cy="3653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2186705" y="3127104"/>
              <a:ext cx="713168" cy="369332"/>
            </a:xfrm>
            <a:prstGeom prst="rect">
              <a:avLst/>
            </a:prstGeom>
          </p:spPr>
          <p:txBody>
            <a:bodyPr wrap="none">
              <a:spAutoFit/>
            </a:bodyPr>
            <a:lstStyle/>
            <a:p>
              <a:r>
                <a:rPr lang="en-US" dirty="0">
                  <a:solidFill>
                    <a:srgbClr val="FF0000"/>
                  </a:solidFill>
                  <a:latin typeface="Trebuchet MS"/>
                  <a:cs typeface="Trebuchet MS"/>
                </a:rPr>
                <a:t>b</a:t>
              </a:r>
              <a:r>
                <a:rPr lang="en-US" baseline="-25000" dirty="0">
                  <a:solidFill>
                    <a:srgbClr val="FF0000"/>
                  </a:solidFill>
                  <a:latin typeface="Trebuchet MS"/>
                  <a:cs typeface="Trebuchet MS"/>
                </a:rPr>
                <a:t>2</a:t>
              </a:r>
              <a:r>
                <a:rPr lang="en-US" dirty="0">
                  <a:solidFill>
                    <a:schemeClr val="tx1">
                      <a:lumMod val="75000"/>
                      <a:lumOff val="25000"/>
                    </a:schemeClr>
                  </a:solidFill>
                  <a:latin typeface="Trebuchet MS"/>
                  <a:cs typeface="Trebuchet MS"/>
                </a:rPr>
                <a:t>= b</a:t>
              </a:r>
              <a:endParaRPr lang="en-US" dirty="0"/>
            </a:p>
          </p:txBody>
        </p:sp>
      </p:grpSp>
      <p:grpSp>
        <p:nvGrpSpPr>
          <p:cNvPr id="54" name="Group 53"/>
          <p:cNvGrpSpPr/>
          <p:nvPr/>
        </p:nvGrpSpPr>
        <p:grpSpPr>
          <a:xfrm rot="2553764">
            <a:off x="3885494" y="2625234"/>
            <a:ext cx="1922676" cy="1440160"/>
            <a:chOff x="4299707" y="3005336"/>
            <a:chExt cx="1922676" cy="1440160"/>
          </a:xfrm>
          <a:solidFill>
            <a:srgbClr val="0000FF"/>
          </a:solidFill>
        </p:grpSpPr>
        <p:sp>
          <p:nvSpPr>
            <p:cNvPr id="55" name="Oval 54"/>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9" name="TextBox 98"/>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0" name="TextBox 99"/>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1" name="TextBox 100">
            <a:extLst>
              <a:ext uri="{FF2B5EF4-FFF2-40B4-BE49-F238E27FC236}">
                <a16:creationId xmlns:a16="http://schemas.microsoft.com/office/drawing/2014/main" id="{00D4D2C0-9029-2C44-88B5-76020E87AF82}"/>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102" name="TextBox 101">
            <a:extLst>
              <a:ext uri="{FF2B5EF4-FFF2-40B4-BE49-F238E27FC236}">
                <a16:creationId xmlns:a16="http://schemas.microsoft.com/office/drawing/2014/main" id="{1820B504-6F51-5E41-A26E-1B8EC2A00938}"/>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143189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2598616" y="2266461"/>
            <a:ext cx="3331308" cy="3624384"/>
          </a:xfrm>
          <a:prstGeom prst="line">
            <a:avLst/>
          </a:prstGeom>
          <a:ln>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3015654" y="3634153"/>
            <a:ext cx="1440160" cy="1800200"/>
            <a:chOff x="2888654" y="3429000"/>
            <a:chExt cx="1440160" cy="1800200"/>
          </a:xfrm>
        </p:grpSpPr>
        <p:sp>
          <p:nvSpPr>
            <p:cNvPr id="58" name="Oval 57"/>
            <p:cNvSpPr/>
            <p:nvPr/>
          </p:nvSpPr>
          <p:spPr>
            <a:xfrm>
              <a:off x="3032670" y="342900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960662" y="400506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888654"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3220487" y="4067623"/>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24869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392710" y="3861048"/>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3752750" y="407707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68074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360873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087108" y="4197925"/>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96877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112790" y="450912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3176686" y="3717032"/>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2960662" y="465313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888654" y="436510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64718" y="4149080"/>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3248694" y="5013176"/>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3392710" y="4725144"/>
              <a:ext cx="216024" cy="21602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5" name="TextBox 44"/>
          <p:cNvSpPr txBox="1"/>
          <p:nvPr/>
        </p:nvSpPr>
        <p:spPr>
          <a:xfrm>
            <a:off x="6303098" y="1513036"/>
            <a:ext cx="3309808" cy="1077218"/>
          </a:xfrm>
          <a:prstGeom prst="rect">
            <a:avLst/>
          </a:prstGeom>
          <a:noFill/>
        </p:spPr>
        <p:txBody>
          <a:bodyPr wrap="square" rtlCol="0">
            <a:spAutoFit/>
          </a:bodyPr>
          <a:lstStyle/>
          <a:p>
            <a:r>
              <a:rPr lang="en-US" sz="1600" dirty="0">
                <a:solidFill>
                  <a:srgbClr val="404040"/>
                </a:solidFill>
                <a:latin typeface="Trebuchet MS"/>
                <a:cs typeface="Trebuchet MS"/>
              </a:rPr>
              <a:t>Ideas clave de SVM:</a:t>
            </a:r>
            <a:endParaRPr lang="en-US" sz="1600" dirty="0">
              <a:solidFill>
                <a:schemeClr val="tx1">
                  <a:lumMod val="65000"/>
                  <a:lumOff val="35000"/>
                </a:schemeClr>
              </a:solidFill>
              <a:latin typeface="Trebuchet MS"/>
              <a:cs typeface="Trebuchet MS"/>
            </a:endParaRPr>
          </a:p>
          <a:p>
            <a:endParaRPr lang="en-US" sz="1600" dirty="0">
              <a:solidFill>
                <a:schemeClr val="tx1">
                  <a:lumMod val="65000"/>
                  <a:lumOff val="35000"/>
                </a:schemeClr>
              </a:solidFill>
              <a:latin typeface="Trebuchet MS"/>
              <a:cs typeface="Trebuchet MS"/>
            </a:endParaRPr>
          </a:p>
          <a:p>
            <a:pPr marL="342900" indent="-342900">
              <a:buAutoNum type="arabicParenR"/>
            </a:pPr>
            <a:r>
              <a:rPr lang="en-US" sz="1600" dirty="0">
                <a:solidFill>
                  <a:srgbClr val="0000FF"/>
                </a:solidFill>
                <a:latin typeface="Trebuchet MS"/>
                <a:cs typeface="Trebuchet MS"/>
              </a:rPr>
              <a:t>b</a:t>
            </a:r>
            <a:r>
              <a:rPr lang="en-US" sz="1600" baseline="-25000" dirty="0">
                <a:solidFill>
                  <a:srgbClr val="0000FF"/>
                </a:solidFill>
                <a:latin typeface="Trebuchet MS"/>
                <a:cs typeface="Trebuchet MS"/>
              </a:rPr>
              <a:t>1</a:t>
            </a:r>
            <a:r>
              <a:rPr lang="en-US" sz="1600" dirty="0">
                <a:solidFill>
                  <a:schemeClr val="tx1">
                    <a:lumMod val="65000"/>
                    <a:lumOff val="35000"/>
                  </a:schemeClr>
                </a:solidFill>
                <a:latin typeface="Trebuchet MS"/>
                <a:cs typeface="Trebuchet MS"/>
              </a:rPr>
              <a:t> = </a:t>
            </a:r>
            <a:r>
              <a:rPr lang="en-US" sz="1600" dirty="0">
                <a:solidFill>
                  <a:srgbClr val="FF0000"/>
                </a:solidFill>
                <a:latin typeface="Trebuchet MS"/>
                <a:cs typeface="Trebuchet MS"/>
              </a:rPr>
              <a:t>b</a:t>
            </a:r>
            <a:r>
              <a:rPr lang="en-US" sz="1600" baseline="-25000" dirty="0">
                <a:solidFill>
                  <a:srgbClr val="FF0000"/>
                </a:solidFill>
                <a:latin typeface="Trebuchet MS"/>
                <a:cs typeface="Trebuchet MS"/>
              </a:rPr>
              <a:t>2 </a:t>
            </a:r>
            <a:r>
              <a:rPr lang="en-US" sz="1600" dirty="0">
                <a:solidFill>
                  <a:schemeClr val="tx1">
                    <a:lumMod val="65000"/>
                    <a:lumOff val="35000"/>
                  </a:schemeClr>
                </a:solidFill>
                <a:latin typeface="Trebuchet MS"/>
                <a:cs typeface="Trebuchet MS"/>
              </a:rPr>
              <a:t>= b.</a:t>
            </a:r>
          </a:p>
          <a:p>
            <a:pPr marL="342900" indent="-342900">
              <a:buAutoNum type="arabicParenR"/>
            </a:pPr>
            <a:endParaRPr lang="en-US" sz="1600" dirty="0">
              <a:solidFill>
                <a:schemeClr val="tx1">
                  <a:lumMod val="65000"/>
                  <a:lumOff val="35000"/>
                </a:schemeClr>
              </a:solidFill>
              <a:latin typeface="Trebuchet MS"/>
              <a:cs typeface="Trebuchet MS"/>
            </a:endParaRPr>
          </a:p>
        </p:txBody>
      </p:sp>
      <p:cxnSp>
        <p:nvCxnSpPr>
          <p:cNvPr id="81" name="Straight Connector 80"/>
          <p:cNvCxnSpPr/>
          <p:nvPr/>
        </p:nvCxnSpPr>
        <p:spPr>
          <a:xfrm>
            <a:off x="2780323" y="2076946"/>
            <a:ext cx="3331308" cy="3624384"/>
          </a:xfrm>
          <a:prstGeom prst="line">
            <a:avLst/>
          </a:prstGeom>
          <a:ln w="12700" cmpd="sng">
            <a:solidFill>
              <a:srgbClr val="0000FF"/>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473580" y="2493109"/>
            <a:ext cx="3331308" cy="3624384"/>
          </a:xfrm>
          <a:prstGeom prst="line">
            <a:avLst/>
          </a:prstGeom>
          <a:ln w="12700"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5762368" y="5517251"/>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587956" y="5698610"/>
            <a:ext cx="187905" cy="195679"/>
          </a:xfrm>
          <a:prstGeom prst="straightConnector1">
            <a:avLst/>
          </a:prstGeom>
          <a:ln>
            <a:solidFill>
              <a:schemeClr val="tx1">
                <a:lumMod val="85000"/>
                <a:lumOff val="1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19234" y="5580285"/>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sp>
        <p:nvSpPr>
          <p:cNvPr id="61" name="Rectangle 60"/>
          <p:cNvSpPr/>
          <p:nvPr/>
        </p:nvSpPr>
        <p:spPr>
          <a:xfrm>
            <a:off x="5648360" y="5755776"/>
            <a:ext cx="270402" cy="276999"/>
          </a:xfrm>
          <a:prstGeom prst="rect">
            <a:avLst/>
          </a:prstGeom>
        </p:spPr>
        <p:txBody>
          <a:bodyPr wrap="none">
            <a:spAutoFit/>
          </a:bodyPr>
          <a:lstStyle/>
          <a:p>
            <a:r>
              <a:rPr lang="en-US" sz="1200" dirty="0">
                <a:solidFill>
                  <a:schemeClr val="tx1">
                    <a:lumMod val="75000"/>
                    <a:lumOff val="25000"/>
                  </a:schemeClr>
                </a:solidFill>
                <a:latin typeface="Trebuchet MS"/>
                <a:cs typeface="Trebuchet MS"/>
              </a:rPr>
              <a:t>b</a:t>
            </a:r>
            <a:endParaRPr lang="en-US" sz="1200" dirty="0"/>
          </a:p>
        </p:txBody>
      </p:sp>
      <p:grpSp>
        <p:nvGrpSpPr>
          <p:cNvPr id="63" name="Group 62"/>
          <p:cNvGrpSpPr/>
          <p:nvPr/>
        </p:nvGrpSpPr>
        <p:grpSpPr>
          <a:xfrm rot="2553764">
            <a:off x="3885494" y="2625234"/>
            <a:ext cx="1922676" cy="1440160"/>
            <a:chOff x="4299707" y="3005336"/>
            <a:chExt cx="1922676" cy="1440160"/>
          </a:xfrm>
          <a:solidFill>
            <a:srgbClr val="0000FF"/>
          </a:solidFill>
        </p:grpSpPr>
        <p:sp>
          <p:nvSpPr>
            <p:cNvPr id="69" name="Oval 68"/>
            <p:cNvSpPr/>
            <p:nvPr/>
          </p:nvSpPr>
          <p:spPr>
            <a:xfrm>
              <a:off x="4716016" y="300533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4644008" y="358140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572000"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5148064" y="307734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93204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5076056" y="343738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436096" y="365340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536408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29208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586814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501045" y="328250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796136" y="408545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860032" y="3293368"/>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644008" y="42294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572000" y="3941440"/>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148064" y="3725416"/>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6006359" y="3390694"/>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299707" y="3210572"/>
              <a:ext cx="216024" cy="216024"/>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3885286" y="2932878"/>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106" name="TextBox 105"/>
          <p:cNvSpPr txBox="1"/>
          <p:nvPr/>
        </p:nvSpPr>
        <p:spPr>
          <a:xfrm>
            <a:off x="4146308" y="3987702"/>
            <a:ext cx="373019" cy="707886"/>
          </a:xfrm>
          <a:prstGeom prst="rect">
            <a:avLst/>
          </a:prstGeom>
          <a:noFill/>
        </p:spPr>
        <p:txBody>
          <a:bodyPr wrap="none" rtlCol="0">
            <a:spAutoFit/>
          </a:bodyPr>
          <a:lstStyle/>
          <a:p>
            <a:r>
              <a:rPr lang="en-US" sz="4000" b="1" dirty="0">
                <a:latin typeface="Trebuchet MS"/>
                <a:cs typeface="Trebuchet MS"/>
              </a:rPr>
              <a:t>.</a:t>
            </a:r>
          </a:p>
        </p:txBody>
      </p:sp>
      <p:sp>
        <p:nvSpPr>
          <p:cNvPr id="54" name="TextBox 53">
            <a:extLst>
              <a:ext uri="{FF2B5EF4-FFF2-40B4-BE49-F238E27FC236}">
                <a16:creationId xmlns:a16="http://schemas.microsoft.com/office/drawing/2014/main" id="{1FFEBBEC-4CCB-794E-BC87-B43387360B03}"/>
              </a:ext>
            </a:extLst>
          </p:cNvPr>
          <p:cNvSpPr txBox="1"/>
          <p:nvPr/>
        </p:nvSpPr>
        <p:spPr>
          <a:xfrm>
            <a:off x="611560" y="764704"/>
            <a:ext cx="2316660" cy="830997"/>
          </a:xfrm>
          <a:prstGeom prst="rect">
            <a:avLst/>
          </a:prstGeom>
          <a:noFill/>
        </p:spPr>
        <p:txBody>
          <a:bodyPr wrap="none" rtlCol="0">
            <a:spAutoFit/>
          </a:bodyPr>
          <a:lstStyle/>
          <a:p>
            <a:r>
              <a:rPr lang="es-ES_tradnl" sz="2400">
                <a:solidFill>
                  <a:srgbClr val="FF9300"/>
                </a:solidFill>
                <a:latin typeface="Trebuchet MS"/>
                <a:cs typeface="Trebuchet MS"/>
              </a:rPr>
              <a:t>SVM: dos clases
</a:t>
            </a:r>
          </a:p>
        </p:txBody>
      </p:sp>
      <p:sp>
        <p:nvSpPr>
          <p:cNvPr id="55" name="TextBox 54">
            <a:extLst>
              <a:ext uri="{FF2B5EF4-FFF2-40B4-BE49-F238E27FC236}">
                <a16:creationId xmlns:a16="http://schemas.microsoft.com/office/drawing/2014/main" id="{BEC014C2-36FD-6645-80ED-CEA9736C8512}"/>
              </a:ext>
            </a:extLst>
          </p:cNvPr>
          <p:cNvSpPr txBox="1"/>
          <p:nvPr/>
        </p:nvSpPr>
        <p:spPr>
          <a:xfrm>
            <a:off x="785938" y="1899890"/>
            <a:ext cx="1782860" cy="584775"/>
          </a:xfrm>
          <a:prstGeom prst="rect">
            <a:avLst/>
          </a:prstGeom>
          <a:noFill/>
        </p:spPr>
        <p:txBody>
          <a:bodyPr wrap="none" rtlCol="0">
            <a:spAutoFit/>
          </a:bodyPr>
          <a:lstStyle/>
          <a:p>
            <a:r>
              <a:rPr lang="es-ES_tradnl" sz="1600" dirty="0">
                <a:solidFill>
                  <a:schemeClr val="tx1">
                    <a:lumMod val="65000"/>
                    <a:lumOff val="35000"/>
                  </a:schemeClr>
                </a:solidFill>
                <a:latin typeface="Trebuchet MS"/>
                <a:cs typeface="Trebuchet MS"/>
              </a:rPr>
              <a:t>Línea de decisión
</a:t>
            </a:r>
          </a:p>
        </p:txBody>
      </p:sp>
    </p:spTree>
    <p:extLst>
      <p:ext uri="{BB962C8B-B14F-4D97-AF65-F5344CB8AC3E}">
        <p14:creationId xmlns:p14="http://schemas.microsoft.com/office/powerpoint/2010/main" val="614449153"/>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3616</TotalTime>
  <Words>1104</Words>
  <Application>Microsoft Macintosh PowerPoint</Application>
  <PresentationFormat>On-screen Show (4:3)</PresentationFormat>
  <Paragraphs>292</Paragraphs>
  <Slides>42</Slides>
  <Notes>2</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Trebuchet MS</vt:lpstr>
      <vt:lpstr>Wingdings</vt:lpstr>
      <vt:lpstr>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Sony Electronics,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mingo</dc:creator>
  <cp:lastModifiedBy>Domingo Mery</cp:lastModifiedBy>
  <cp:revision>77</cp:revision>
  <dcterms:created xsi:type="dcterms:W3CDTF">2010-05-25T21:48:43Z</dcterms:created>
  <dcterms:modified xsi:type="dcterms:W3CDTF">2021-06-02T15:00:36Z</dcterms:modified>
</cp:coreProperties>
</file>